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61"/>
  </p:notesMasterIdLst>
  <p:handoutMasterIdLst>
    <p:handoutMasterId r:id="rId62"/>
  </p:handoutMasterIdLst>
  <p:sldIdLst>
    <p:sldId id="256" r:id="rId6"/>
    <p:sldId id="362" r:id="rId7"/>
    <p:sldId id="319" r:id="rId8"/>
    <p:sldId id="361" r:id="rId9"/>
    <p:sldId id="409" r:id="rId10"/>
    <p:sldId id="321" r:id="rId11"/>
    <p:sldId id="322" r:id="rId12"/>
    <p:sldId id="323" r:id="rId13"/>
    <p:sldId id="324" r:id="rId14"/>
    <p:sldId id="325" r:id="rId15"/>
    <p:sldId id="327" r:id="rId16"/>
    <p:sldId id="410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54" r:id="rId27"/>
    <p:sldId id="338" r:id="rId28"/>
    <p:sldId id="339" r:id="rId29"/>
    <p:sldId id="340" r:id="rId30"/>
    <p:sldId id="341" r:id="rId31"/>
    <p:sldId id="355" r:id="rId32"/>
    <p:sldId id="342" r:id="rId33"/>
    <p:sldId id="343" r:id="rId34"/>
    <p:sldId id="349" r:id="rId35"/>
    <p:sldId id="344" r:id="rId36"/>
    <p:sldId id="345" r:id="rId37"/>
    <p:sldId id="351" r:id="rId38"/>
    <p:sldId id="346" r:id="rId39"/>
    <p:sldId id="357" r:id="rId40"/>
    <p:sldId id="358" r:id="rId41"/>
    <p:sldId id="359" r:id="rId42"/>
    <p:sldId id="360" r:id="rId43"/>
    <p:sldId id="406" r:id="rId44"/>
    <p:sldId id="407" r:id="rId45"/>
    <p:sldId id="367" r:id="rId46"/>
    <p:sldId id="368" r:id="rId47"/>
    <p:sldId id="369" r:id="rId48"/>
    <p:sldId id="370" r:id="rId49"/>
    <p:sldId id="371" r:id="rId50"/>
    <p:sldId id="372" r:id="rId51"/>
    <p:sldId id="373" r:id="rId52"/>
    <p:sldId id="374" r:id="rId53"/>
    <p:sldId id="382" r:id="rId54"/>
    <p:sldId id="383" r:id="rId55"/>
    <p:sldId id="387" r:id="rId56"/>
    <p:sldId id="386" r:id="rId57"/>
    <p:sldId id="388" r:id="rId58"/>
    <p:sldId id="404" r:id="rId59"/>
    <p:sldId id="356" r:id="rId6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4" autoAdjust="0"/>
    <p:restoredTop sz="86676" autoAdjust="0"/>
  </p:normalViewPr>
  <p:slideViewPr>
    <p:cSldViewPr>
      <p:cViewPr>
        <p:scale>
          <a:sx n="80" d="100"/>
          <a:sy n="80" d="100"/>
        </p:scale>
        <p:origin x="-2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7" Type="http://schemas.openxmlformats.org/officeDocument/2006/relationships/image" Target="../media/image94.emf"/><Relationship Id="rId2" Type="http://schemas.openxmlformats.org/officeDocument/2006/relationships/image" Target="../media/image89.png"/><Relationship Id="rId1" Type="http://schemas.openxmlformats.org/officeDocument/2006/relationships/image" Target="../media/image88.emf"/><Relationship Id="rId6" Type="http://schemas.openxmlformats.org/officeDocument/2006/relationships/image" Target="../media/image93.emf"/><Relationship Id="rId5" Type="http://schemas.openxmlformats.org/officeDocument/2006/relationships/image" Target="../media/image92.emf"/><Relationship Id="rId4" Type="http://schemas.openxmlformats.org/officeDocument/2006/relationships/image" Target="../media/image9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8119527-8937-4F76-9B27-8D4E568868C4}" type="datetimeFigureOut">
              <a:rPr lang="ru-RU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54F36B8-EB2F-40FC-870D-23BF6AE9F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152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8A9C8F-5270-4964-87CF-717BECE62BA3}" type="datetimeFigureOut">
              <a:rPr lang="ru-RU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9444DA-9363-485C-A547-55E2DEDF6A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49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18B0CB66-F62A-4589-9F97-26A1705ACC55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3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глобальная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объединяющая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огромное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количество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персональных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компьютеров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всему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миру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Ежедневно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более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миллиарда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людей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всему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миру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используют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работы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покупок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поиска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информации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развлечений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а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также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общения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друзьями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коллегами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хранилище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огромного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количества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информации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изображений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идей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можете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посещать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музеи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мирового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класса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получать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образование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управлять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личными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финансами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планировать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отдых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а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также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играть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игры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загружать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музыку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фильмы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покупать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товары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услуги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заводить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друзей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изменил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способ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покупки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товаров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предоставил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новые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способы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общения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сделал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дальнюю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связь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доступнее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а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исследования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эффективнее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учимся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следим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новостями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делимся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впечатлениями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развлекаемся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больше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зависит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того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подключены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наши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сотовые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телефоны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устройства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А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где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комфортнее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всего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использовать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дома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полной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правда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?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вот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тут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возникает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проблема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Преимущества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невозможны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рисков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Мир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реальный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мир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избавлен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неприятностей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опасностей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ненадежных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людей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ценим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поскольку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новые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мощные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возможности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связи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покупок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общения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Однако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вместе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наши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дома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проникает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внешний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мир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требует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изменить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наши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представления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о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Обычно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покидая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безопасную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атмосферу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дома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выходя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окружающий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мир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инстинктивно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усиливаем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становясь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более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подготовленными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возможным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опасностям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Вернувшись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домой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снова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снижаем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расслабляемся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действия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совершаем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автоматически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задумываясь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Однако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требует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повышать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уровень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даже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собственном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доме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где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обычно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чувствуем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себя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Поскольку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превращает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окно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между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внешним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миром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домом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интернет-безопасность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требует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использовать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средства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контролирующие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кто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входит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наш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развивающие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бдительность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: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стоит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доверять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а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любом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выходе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существует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угроза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вашей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опасности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угрожать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ашей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семье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ашей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конфиденциальности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ашему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авторитету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ашему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Вот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почему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важно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знать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защитить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себя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90A41110-24C5-403A-A5AE-C26A01C5C4A5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14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Установите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регулярно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обновляйте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антишпионскую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программу</a:t>
            </a:r>
            <a:endParaRPr lang="en-US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Антишпионская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обнаруживает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помогает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бороться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против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программ-шпионов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потенциально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Такая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обеспечивает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спокойную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работу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предотвращает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дальнейшие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вторжения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операционная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система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антивирусная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антишпионская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требует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регулярного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endParaRPr lang="ru-RU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A0C8EE6B-1D3F-41B2-A5F6-6644CA0BA3AF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15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еще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защитить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когда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брандмауэр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включен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операционная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система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автоматически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обновляется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а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антивирусная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антишпионская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установлены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?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Вот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еще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четыре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способа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повышения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Архивируйте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свои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файлы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Думайте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прежде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щелкать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по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ссылк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Читайте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заявления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о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конфиденциальности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веб-узлах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Закрывайте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всплывающие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окна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только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щелчком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по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красно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кнопке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(Х). </a:t>
            </a:r>
          </a:p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Рассмотрим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способы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подробнее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28D27F1D-CB6D-4FD7-AE8A-6A01B2734A7C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16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5063" y="663575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Архивируйте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свои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файлы</a:t>
            </a:r>
            <a:endParaRPr lang="en-US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Поскольку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один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метод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стопроцентной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гарантии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очень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важно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регулярно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архивировать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важные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файлы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ы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столкнетесь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вирусом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другими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угрозами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способными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нанести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ущерб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удалить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данные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Существует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множество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способов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архивации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файлов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начиная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сохранения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дисках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копирования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внешние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устройства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заканчивая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использованием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веб-служб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архивации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C200A24B-5C3B-4732-96AA-200A9ADFCBB5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17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Думайте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прежде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чем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щелкать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по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ссылк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е</a:t>
            </a:r>
            <a:endParaRPr lang="en-US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Дважды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подумайте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прежде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щелкнуть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по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вложени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ссылк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самое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относится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рекламным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баннерам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всплывающим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окнам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открывайте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вложения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незнакомых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лиц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Будьте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осторожны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открытии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вложений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даже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тех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людей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которым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доверяете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пока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узнаете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содержится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Преступники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имитировать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адрес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ашего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ашего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быть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заражен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вирусом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автоматически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рассылающим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Ссылки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выглядеть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будто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ведут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легальные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бизнес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-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веб-узлы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Однако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преступники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внести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код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связанный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ссылкой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который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направит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ас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ашего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ведома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поддельный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веб-узел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Поэтому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вместо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щелкать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по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ссылк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ам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лучше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всего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вводить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веб-адрес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веб-обозреватель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вручную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E11252C1-D399-40F3-8239-2F37FF1FF400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18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Изучайте заявления о конфиденциальности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В дополнение к установке и обслуживанию антивирусной и антишпионской программ загружайте файлы и программы только с проверенных веб-узлов. Убедитесь, что поняли, на что </a:t>
            </a:r>
            <a:r>
              <a:rPr lang="ru-RU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ы соглашаетесь, прежде чем подтвердить загрузку. Изучайте заявления о конфиденциальности и лицензионные соглашения всех регулярно посещаемых веб-узлов и загружаемых программ.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95554B98-B2E6-4AFF-A948-21B8125A1F32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19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Закрывайте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всплывающие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окна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только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щелчком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по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красно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й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нопке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(Х)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Никогда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нажимайте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кнопки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всплывающих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окнах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закрыть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Всегда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красн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ую 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к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нопку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(Х)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углу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всплывающего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окна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Даже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всплывающем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окне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присутствуют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кнопки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«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»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«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Отмена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»,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преступники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запрограммировать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таким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образом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ы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подтвердите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нежелательное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действие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Нажатие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любой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кнопки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даже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щелчок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любой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части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всплывающего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окна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привести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загрузке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нежелательного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программного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обеспечения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Единственный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безопасный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способ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закрыть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всплывающее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окно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красн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ая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нопка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(Х),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ая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обычно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находится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углу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всплывающего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окна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контролируется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обозревателем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 Internet Explorer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также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нажать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комбинацию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клавиш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ALT+F4,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закрыть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всплывающее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окно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вручную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88230767-E403-446D-924F-539964A2CA16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20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 защиты вашей семьи </a:t>
            </a:r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при использовании Интернета необходимо знать об опасностях, часто открыто говорить с детьми, приучая их правильно вести себя в Интернете и использовать технологии, которые помогут снизить интернет-риски для </a:t>
            </a:r>
            <a:r>
              <a:rPr lang="ru-RU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ашей семьи. </a:t>
            </a:r>
          </a:p>
          <a:p>
            <a:endParaRPr lang="en-US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b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Четыре основных шага</a:t>
            </a:r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 помогут защитить </a:t>
            </a:r>
            <a:r>
              <a:rPr lang="ru-RU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ашу семью в Интернете.</a:t>
            </a:r>
          </a:p>
          <a:p>
            <a:pPr>
              <a:spcBef>
                <a:spcPts val="300"/>
              </a:spcBef>
              <a:buFontTx/>
              <a:buAutoNum type="arabicPeriod"/>
            </a:pPr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Поговорите с детьми о том, что они делают в Интернете.</a:t>
            </a:r>
          </a:p>
          <a:p>
            <a:pPr>
              <a:spcBef>
                <a:spcPts val="300"/>
              </a:spcBef>
              <a:buFontTx/>
              <a:buAutoNum type="arabicPeriod"/>
            </a:pPr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Установите четкие правила использования Интернета.</a:t>
            </a:r>
          </a:p>
          <a:p>
            <a:pPr>
              <a:spcBef>
                <a:spcPts val="300"/>
              </a:spcBef>
              <a:buFontTx/>
              <a:buAutoNum type="arabicPeriod"/>
            </a:pPr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Держите личные сведения в секрете.</a:t>
            </a:r>
          </a:p>
          <a:p>
            <a:pPr>
              <a:spcBef>
                <a:spcPts val="300"/>
              </a:spcBef>
              <a:buFontTx/>
              <a:buAutoNum type="arabicPeriod"/>
            </a:pPr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Используйте программ</a:t>
            </a:r>
            <a:r>
              <a:rPr lang="ru-RU" smtClean="0">
                <a:solidFill>
                  <a:srgbClr val="000000"/>
                </a:solidFill>
                <a:latin typeface="Arial" charset="0"/>
                <a:sym typeface="Arial" charset="0"/>
              </a:rPr>
              <a:t>ные продукты</a:t>
            </a:r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 для обеспечения семейной безопасности.</a:t>
            </a:r>
          </a:p>
          <a:p>
            <a:endParaRPr lang="en-US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Давайте рассмотрим эти шаги подробнее.</a:t>
            </a:r>
          </a:p>
          <a:p>
            <a:endParaRPr lang="en-US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ДОПОЛНИТЕЛЬНО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[Для детей Интернет — это и виртуальный учебный класс, и игровая площадка — он прекрасно подходит как для обучения, так и для развлечения. Дети растут, и часто Интернет становится местом, где они заводят новые знакомства, обмениваясь электронной почтой и мгновенными сообщениями с друзьями, читая блоги и оставляя в них собственные записи, создавая персональные веб-страницы, обмениваясь музыкой и видео и играя в игры.</a:t>
            </a:r>
          </a:p>
          <a:p>
            <a:endParaRPr lang="en-US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Многие из этих развлечений могут помочь детям развить общительность, научиться самовыражению и обрести уверенность в себе. К несчастью, эти же развлечения могут стать источником серьезных неприятностей для них, включая угрозы личной безопасности и частной жизни, наряду с воровством и нарушением безопасности компьютера. </a:t>
            </a:r>
          </a:p>
          <a:p>
            <a:endParaRPr lang="en-US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И хотя Интернет — бесспорно превосходный источник знаний, в нем можно найти вещи, не подходящие для ребенка, подобно тому, как в любом городе есть места, небезопасные или недопустимые для детей. Кроме того, определенные действия в Интернете подходят взрослым, но не детям, или подходят одним детям, но не подходят другим. </a:t>
            </a:r>
          </a:p>
          <a:p>
            <a:endParaRPr lang="en-US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Только </a:t>
            </a:r>
            <a:r>
              <a:rPr lang="ru-RU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ы знаете лучше всех, что подходит </a:t>
            </a:r>
            <a:r>
              <a:rPr lang="ru-RU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ашим детям. Нужно быть в курсе опасностей для детей в Интернете и знать, что предпринять для снижения или устранения этих опасностей, чтобы принимать взвешенные решения об использовании Интернета и обеспечивать защиту </a:t>
            </a:r>
            <a:r>
              <a:rPr lang="ru-RU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ашей семьи.]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518D4D33-E941-4EC0-9C51-89C5E1238B5A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21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Обсудите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детьми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опасности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Интернета</a:t>
            </a:r>
            <a:endParaRPr lang="en-US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/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Открыто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поговорите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детьми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опасностях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числе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о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недопустимом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контенте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вторжении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частную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жизнь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связях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другими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детьми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взрослыми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Объясните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собственное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поведение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снизить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угрозу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обеспечить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знания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очень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помогут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детям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 marL="0" lvl="1"/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/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хотите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подготовиться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разговору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детьми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узнать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чему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нужно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научить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обратитесь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следующим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полезным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ресурсам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 marL="0" lvl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www.microsoft.com/rus/protect/</a:t>
            </a:r>
            <a:endParaRPr lang="ru-RU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http://www.content-filtering.ru/</a:t>
            </a:r>
            <a:endParaRPr lang="ru-RU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http://www.friendlyrunet.ru/</a:t>
            </a:r>
            <a:endParaRPr lang="ru-RU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http://www.saferunet.ru</a:t>
            </a:r>
          </a:p>
          <a:p>
            <a:pPr marL="0" lvl="1">
              <a:buFontTx/>
              <a:buChar char="•"/>
            </a:pPr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518D4D33-E941-4EC0-9C51-89C5E1238B5A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22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Обсудите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детьми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опасности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Интернета</a:t>
            </a:r>
            <a:endParaRPr lang="en-US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/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Открыто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поговорите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детьми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опасностях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числе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о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недопустимом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контенте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вторжении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частную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жизнь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связях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другими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детьми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взрослыми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Объясните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собственное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поведение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снизить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угрозу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обеспечить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знания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очень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помогут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детям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 marL="0" lvl="1"/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/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хотите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подготовиться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разговору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детьми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узнать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чему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нужно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научить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обратитесь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следующим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полезным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ресурсам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 marL="0" lvl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www.microsoft.com/rus/protect/</a:t>
            </a:r>
            <a:endParaRPr lang="ru-RU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http://www.content-filtering.ru/</a:t>
            </a:r>
            <a:endParaRPr lang="ru-RU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http://www.friendlyrunet.ru/</a:t>
            </a:r>
            <a:endParaRPr lang="ru-RU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http://www.saferunet.ru</a:t>
            </a:r>
          </a:p>
          <a:p>
            <a:pPr marL="0" lvl="1">
              <a:buFontTx/>
              <a:buChar char="•"/>
            </a:pPr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BBDB3078-3A94-4DF8-88E8-74B156750108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23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Уделите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внимание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тому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чем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дети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занимаются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endParaRPr lang="en-US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>
              <a:buFontTx/>
              <a:buChar char="•"/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Держите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устройства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подключением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Интернету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центре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внимания</a:t>
            </a:r>
            <a:endParaRPr lang="en-US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/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Расположите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устройства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подключенные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находились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центре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внимания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например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гостиной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общей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комнате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также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касается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всех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игровых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устройств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Когда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ы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должны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свободно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видеть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слышать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занимаются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 marL="0" lvl="1"/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>
              <a:buFontTx/>
              <a:buChar char="•"/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Узнайте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чего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аши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дети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используют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</a:t>
            </a:r>
            <a:endParaRPr lang="en-US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/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Важно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знать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используют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занимаются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а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также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быть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курсе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испытывают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Узнайте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игры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играют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поиграйте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действительно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понять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Время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времени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проверяйте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блоги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зайдите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чаты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посещают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Изучите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профили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сообществах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узнать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себя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представляют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убедитесь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делятся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лишними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 marL="0" lvl="1"/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>
              <a:buFontTx/>
              <a:buChar char="•"/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Позвольте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вашим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детям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учить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вас</a:t>
            </a:r>
            <a:endParaRPr lang="en-US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/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Попросите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детей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показать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занимаются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с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кем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общаются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Убедить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детей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рассказать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мире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отличный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способ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общения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 marL="0" lvl="1"/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>
              <a:buFontTx/>
              <a:buChar char="•"/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Научите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доверять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своим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инстинктам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сообщать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о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любых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неприятностях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 marL="0" lvl="1"/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зачастую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инстинктивно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чувствуют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когда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что-то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Приучите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детей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доверять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своим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инстинктам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немедленно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обнаружат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что-то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вызывает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чувство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дискомфорта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угрожает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пугает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понять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лишат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накажут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расскажут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о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своих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увлечениях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22E491EA-330E-4E93-9E59-AD40A9C999A1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6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Обычно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покидая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безопасную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атмосферу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дома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выходя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окружающий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инстинктивно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усиливаем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становясь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более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подготовленными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возможным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опасностям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Вернувшись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домой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снова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снижаем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расслабляемся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постоянно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требуют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усиливать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точно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окружающем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мире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обеспечивают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технологии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инструменты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помогающие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избегать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сетевых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угроз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контролировать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управлять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семейным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доступом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опасностей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следует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защищаться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?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1DC29D66-7A62-4494-83C5-5AF754BBE5CB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24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708025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Держите личные сведения в секрете</a:t>
            </a:r>
          </a:p>
          <a:p>
            <a:endParaRPr lang="en-US" b="1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Научите детей советоваться с </a:t>
            </a:r>
            <a:r>
              <a:rPr lang="ru-RU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ами, прежде чем предоставить личные сведения в Интернете</a:t>
            </a:r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, пока </a:t>
            </a:r>
            <a:r>
              <a:rPr lang="ru-RU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ы не разрешите им это. Личные сведения включают настоящие имена </a:t>
            </a:r>
            <a:r>
              <a:rPr lang="ru-RU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аших детей, их возраст, пол, номер телефона, адрес, школу, спортивную команду, любимые места развлечений, чувства и эмоции, а также фотографии. Хищники ориентируются на эмоциональную уязвимость, например печаль, одиночество или гнев. Они знают, как использовать казалось бы несвязанную информацию для определения местонахождения людей.</a:t>
            </a:r>
          </a:p>
          <a:p>
            <a:endParaRPr lang="en-US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Следите за детьми в Интернете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Убедитесь, что знаете, с кем </a:t>
            </a:r>
            <a:r>
              <a:rPr lang="ru-RU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аши дети делятся сведениями через мгновенные сообщения, блоги и другие сообщества. Друзья ли эти люди, друзья друзей или неограниченный круг лиц? </a:t>
            </a:r>
          </a:p>
          <a:p>
            <a:endParaRPr lang="en-US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Научите детей сообщать </a:t>
            </a:r>
            <a:r>
              <a:rPr lang="ru-RU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ам о подозрительных действиях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Убедите детей немедленно сообщать </a:t>
            </a:r>
            <a:r>
              <a:rPr lang="ru-RU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ам, если кто-либо начал задавать им вопросы личного характера или попытался договориться о личной встрече. Убедитесь, что дети не будут отвечать на сообщения электронной почты с запросами личных сведений, например номеров кредитных карт и банковских счетов. </a:t>
            </a:r>
          </a:p>
          <a:p>
            <a:endParaRPr lang="en-US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buFontTx/>
              <a:buChar char="•"/>
            </a:pPr>
            <a:r>
              <a:rPr lang="en-US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Помогите детям выбрать подходящие псевдонимы и адреса электронной почты</a:t>
            </a:r>
          </a:p>
          <a:p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Помогите детям выбрать псевдонимы и адреса электронной почты, не содержащие никаких личных сведений и не намекающие на разного рода непристойности — «музыкальный_фанат» или «спортсмен» вместо «женя13» или «сексуальная</a:t>
            </a:r>
            <a:r>
              <a:rPr lang="ru-RU" smtClean="0">
                <a:solidFill>
                  <a:srgbClr val="000000"/>
                </a:solidFill>
                <a:latin typeface="Arial" charset="0"/>
                <a:sym typeface="Arial" charset="0"/>
              </a:rPr>
              <a:t> С</a:t>
            </a:r>
            <a:r>
              <a:rPr lang="en-US" smtClean="0">
                <a:solidFill>
                  <a:srgbClr val="000000"/>
                </a:solidFill>
                <a:latin typeface="Arial" charset="0"/>
                <a:sym typeface="Arial" charset="0"/>
              </a:rPr>
              <a:t>вета».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4269526E-E267-40E8-B9A9-0B0FBB1107E7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25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343400"/>
            <a:ext cx="5470525" cy="460216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800" b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Установите четкие правила использования Интернета.</a:t>
            </a:r>
          </a:p>
          <a:p>
            <a:r>
              <a:rPr lang="en-US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Как только </a:t>
            </a:r>
            <a:r>
              <a:rPr lang="ru-RU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аши дети начнут пользоваться Интернетом, необходимо установить четкие правила в отношении того, когда и как они могут его использовать, как и в случае с их первым велосипедом. Расскажите им об опасностях и о том, почему им необходимо соблюдать семейные правила, чтобы избежать неприятностей и весело проводить время в Интернете. Обсудите следующие рекомендации по защите </a:t>
            </a:r>
            <a:r>
              <a:rPr lang="ru-RU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ашей семьи в Интернете.</a:t>
            </a:r>
          </a:p>
          <a:p>
            <a:endParaRPr lang="en-US" sz="80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buFontTx/>
              <a:buChar char="•"/>
            </a:pPr>
            <a:r>
              <a:rPr lang="en-US" sz="800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 открывайте файлы для общего доступа и не щелкайте </a:t>
            </a:r>
            <a:r>
              <a:rPr lang="ru-RU" sz="800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 </a:t>
            </a:r>
            <a:r>
              <a:rPr lang="en-US" sz="800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вложения</a:t>
            </a:r>
            <a:r>
              <a:rPr lang="ru-RU" sz="800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м</a:t>
            </a:r>
            <a:r>
              <a:rPr lang="en-US" sz="800" b="1" smtClean="0">
                <a:solidFill>
                  <a:srgbClr val="000000"/>
                </a:solidFill>
                <a:latin typeface="Arial" charset="0"/>
                <a:sym typeface="Arial" charset="0"/>
              </a:rPr>
              <a:t> и ссылк</a:t>
            </a:r>
            <a:r>
              <a:rPr lang="ru-RU" sz="800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ам</a:t>
            </a:r>
            <a:r>
              <a:rPr lang="en-US" sz="800" b="1" smtClean="0">
                <a:solidFill>
                  <a:srgbClr val="000000"/>
                </a:solidFill>
                <a:latin typeface="Arial" charset="0"/>
                <a:sym typeface="Arial" charset="0"/>
              </a:rPr>
              <a:t> в сообщениях электронной почты</a:t>
            </a:r>
          </a:p>
          <a:p>
            <a:r>
              <a:rPr lang="en-US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Вы учите детей не принимать подарки от незнакомцев в реальном мире. Это относится и к Интернету. Открывая вложения сообщений электронной почты, щелкая </a:t>
            </a:r>
            <a:r>
              <a:rPr lang="ru-RU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по </a:t>
            </a:r>
            <a:r>
              <a:rPr lang="en-US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ссылк</a:t>
            </a:r>
            <a:r>
              <a:rPr lang="ru-RU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ам</a:t>
            </a:r>
            <a:r>
              <a:rPr lang="en-US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 в мгновенном сообщении или блоге, а также обмениваясь музыкальными и видеофайлами, дети могут открыть вирус, загрузить вредоносную программу или непристойное изображение. К несчастью, даже сообщения, приходящие от друзей, могут быть опасными. Преступники в Интернете могут выдать себя за кого-то из знакомых </a:t>
            </a:r>
            <a:r>
              <a:rPr lang="ru-RU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аших детей, или компьютер друга может быть инфицирован вирусом, рассылающим сообщения электронной почты без его ведома.</a:t>
            </a:r>
          </a:p>
          <a:p>
            <a:endParaRPr lang="en-US" sz="80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buFontTx/>
              <a:buChar char="•"/>
            </a:pPr>
            <a:r>
              <a:rPr lang="en-US" sz="800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Относитесь к другим так, как хотите, чтобы относились к вам</a:t>
            </a:r>
          </a:p>
          <a:p>
            <a:r>
              <a:rPr lang="en-US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Это основное правило человеческих взаимоотношений. Отдавайте то, что хотите получить обратно. Пытаться смутить или запугать других людей непристойными замечаниями — грубо и недопустимо. К тому же это вопрос обычной вежливости, а запугивание людей в Интернете может стать преступлением, если зайдет слишком далеко.</a:t>
            </a:r>
          </a:p>
          <a:p>
            <a:endParaRPr lang="en-US" sz="80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buFontTx/>
              <a:buChar char="•"/>
            </a:pPr>
            <a:r>
              <a:rPr lang="en-US" sz="800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Защищайте себя</a:t>
            </a:r>
          </a:p>
          <a:p>
            <a:r>
              <a:rPr lang="en-US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Если кто-либо неуважительно относится к </a:t>
            </a:r>
            <a:r>
              <a:rPr lang="ru-RU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ам или пытается запугать </a:t>
            </a:r>
            <a:r>
              <a:rPr lang="ru-RU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ас, проигнорируйте его и воспользуйтесь программой для блокировки возможности общаться с </a:t>
            </a:r>
            <a:r>
              <a:rPr lang="ru-RU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ами или играть в ту же игру. Если ситуация выходит из-под контроля, сообщите об этом администратору веб-узла или другому представителю администрации.</a:t>
            </a:r>
          </a:p>
          <a:p>
            <a:endParaRPr lang="en-US" sz="80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buFontTx/>
              <a:buChar char="•"/>
            </a:pPr>
            <a:r>
              <a:rPr lang="en-US" sz="800" b="1" smtClean="0">
                <a:solidFill>
                  <a:srgbClr val="000000"/>
                </a:solidFill>
                <a:latin typeface="Arial" charset="0"/>
                <a:sym typeface="Arial" charset="0"/>
              </a:rPr>
              <a:t>Уважайте собственность других людей</a:t>
            </a:r>
          </a:p>
          <a:p>
            <a:r>
              <a:rPr lang="en-US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То, что в Интернете легко найти и просмотреть любое содержимое, не означает, что это содержимое можно бесплатно копировать или разместить. Напомните детям, что несанкционированное копирование музыки, игр и других охраняемых авторскими правами объектов загрузки и обмен ими — это пиратство. Плагиат и проникновение в компьютер также незаконны.</a:t>
            </a:r>
          </a:p>
          <a:p>
            <a:endParaRPr lang="en-US" sz="80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buFontTx/>
              <a:buChar char="•"/>
            </a:pPr>
            <a:r>
              <a:rPr lang="en-US" sz="800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Никогда не отправляйтесь на личную встречу с «другом» из Интернета. </a:t>
            </a:r>
          </a:p>
          <a:p>
            <a:r>
              <a:rPr lang="en-US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Люди, с которыми </a:t>
            </a:r>
            <a:r>
              <a:rPr lang="ru-RU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smtClean="0">
                <a:solidFill>
                  <a:srgbClr val="000000"/>
                </a:solidFill>
                <a:latin typeface="Arial" charset="0"/>
                <a:sym typeface="Arial" charset="0"/>
              </a:rPr>
              <a:t>аши дети познакомились в Интернете, могут быть совсем не теми, кем представились. Если ребенок настаивает на встрече, необходимо пойти вместе с ним и убедиться, что встреча проходит в людном публичном месте.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A316D769-61EF-4604-A48B-8C9A493A10EB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26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Используйте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семейной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контролировать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детей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endParaRPr lang="en-US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настройки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задать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веб-узлы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игры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DVD-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фильмы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использовать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установить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ограничения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зависимости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содержимого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названий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сайтов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рекомендаций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независимых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рейтинговых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сайтов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либо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руководствуясь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собственными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соображениями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семейной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также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позволяют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задавать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индивидуальные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соответствующие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возрасту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настройки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каждого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члена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семьи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Узнайте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больше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о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доступных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средствах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семейной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endParaRPr lang="en-US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Единого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технологического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решения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удовлетворяющего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запросы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каждой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семьи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существует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поэтому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необходимо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изучить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множество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различных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средств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выбрать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обеспечат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детей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A316D769-61EF-4604-A48B-8C9A493A10EB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27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D0D37BE2-1FA0-4B65-9CB8-72349DD32DE7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28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Защита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аших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личных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подразумевает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соблюдение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правил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использования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контроль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нейтрализацию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угроз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а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также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более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серьезных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проблем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кража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идентификационных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этого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необходимо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сделать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следующее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 marL="457200" lvl="3" indent="-228600"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Выработайте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линию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поведения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снижающую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риски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ашей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457200" lvl="3" indent="-228600"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Обращайтесь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аккуратно</a:t>
            </a:r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457200" lvl="3" indent="-228600">
              <a:buFontTx/>
              <a:buChar char="•"/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технологии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сигнализирующие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опасности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снижения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угроз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</a:p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1882D2BA-2E2D-4D63-A5A6-B6D3E7ECADBE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29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Выработайте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линию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поведения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снижающую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угрозы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вашей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b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</a:br>
            <a:endParaRPr lang="en-US" sz="8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Удаляйте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нежелательную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почту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открывая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ее</a:t>
            </a:r>
            <a:endParaRPr lang="en-US" sz="8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Одно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только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правило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избавит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ас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множества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потенциальных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проблем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Помимо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беспокойства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нежелательная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создать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реальную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угрозу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ашей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защищенности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Нежелательная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содержать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вирусы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программы-шпионы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а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также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использоваться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незаконного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получения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денег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отвечайте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нежелательную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удаляйте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сомнений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нажимайте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ссылки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подтвердит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адрес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принадлежит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реальному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человеку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b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</a:b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Кроме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того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предпринимайте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никаких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действий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о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сообщается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ответ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просьбы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ничего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покупайте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никуда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вкладывайте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деньги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числе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благотворительные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организации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Лучше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свяжитесь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организацией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напрямую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ы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заинтересованы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товаре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благотворительности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Бойтесь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мошенничества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endParaRPr lang="en-US" sz="8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Остерегайтесь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мошенничества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игнорируйте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нежелательную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Мошенники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готовы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тому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отобрать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деньги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похитить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идентификационные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противостоять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мошенничеству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будьте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настороже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прислушивайтесь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себе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подмечайте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следующие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признаки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70000"/>
              </a:lnSpc>
              <a:buFontTx/>
              <a:buChar char="•"/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Тревожные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угрозы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о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закрытии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счета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70000"/>
              </a:lnSpc>
              <a:buFontTx/>
              <a:buChar char="•"/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Обещания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больших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денежных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сумм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мелкие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услуги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даром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70000"/>
              </a:lnSpc>
              <a:buFontTx/>
              <a:buChar char="•"/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Предложения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слишком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привлекательные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быть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правдой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70000"/>
              </a:lnSpc>
              <a:buFontTx/>
              <a:buChar char="•"/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Орфографические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грамматические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ошибки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Наилучшая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фишинговых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мошенничеств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собственное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мнение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Когда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ы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получили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тревожное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компании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угрозу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о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закрытии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счета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будьте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осторожны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пока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подтвердите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данные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Легальные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компании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никогда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ведут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дела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через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таким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образом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существует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реальная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проблема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одним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аших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счетов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у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ас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запросят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через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обещанием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больших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сумм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мелкие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услуги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даром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скорее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всего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мошенничество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Предложения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слишком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привлекательные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быть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правдой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—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вероятнее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всего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тоже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мошенничество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реальном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мире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Орфографические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грамматические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ошибки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также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указывают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нежелательную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которая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привести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неприятностям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случае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ответа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Никогда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сообщайте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секретные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мгновенных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Даже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выглядит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уважаемой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компании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будьте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осторожны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поскольку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быть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мошенников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ы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хотите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подтвердить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подлинность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такого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позвоните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компанию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перейдите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веб-узел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набрав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веб-адрес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обозревателе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Используйте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надежные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пароли</a:t>
            </a:r>
            <a:endParaRPr lang="en-US" sz="8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Ваши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важные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находиться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различных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интернет-размещениях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например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учетных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записях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интернет-банка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аукциона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блогах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файлах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ашем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узлах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интернет-продаж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т. д.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Единственный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путь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повысить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уровень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использовать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надежные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пароли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предотвращения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доступа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учетным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записям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Обычно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подбора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паролей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преступники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используют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перебора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символьных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комбинаций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высокой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скорости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Преступники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просто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угадывают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пароль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Поэтому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надежные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пароли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пароли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содержат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менее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8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знаков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включают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себя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строчные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прописные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буквы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цифры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несколько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символов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например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знак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доллара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фунта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восклицательный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знак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Длинные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сложные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пароли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сложнее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взломать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даже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высокоскоростных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компьютерных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поскольку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существует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слишком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много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возможных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комбинаций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Никому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сообщайте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пароли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даже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друзьям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тем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более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отправляйте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пароли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134BA48D-53B0-41E7-812C-9BD75FA442CF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31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Осторожно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обращайтесь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личными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сведениями</a:t>
            </a:r>
            <a:endParaRPr lang="en-US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endParaRPr lang="en-US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buFontTx/>
              <a:buChar char="•"/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Никогда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сообщайте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точных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личных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данных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мгновенных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сообщениях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сообщениях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относится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к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заполнению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форм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и к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щелчку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по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ссылк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перехода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веб-страницу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где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ас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попросят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предоставить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сообщайте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точные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мгновенных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даже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друзьям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поскольку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быть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перехвачены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использованы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другими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людьми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buFontTx/>
              <a:buChar char="•"/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Используйте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только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безопасные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надежные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веб-узлы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Будьте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осторожны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веб-узлами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посещаете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Изучайте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заявления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о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конфиденциальности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ищите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признаки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конфиденциальных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данных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веб-узлами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которым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собираетесь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сообщить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Проверяйте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веб-адрес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наличие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https (s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означает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защищенный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)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строке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а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также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ищите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значки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например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закрытый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замок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ключ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buFontTx/>
              <a:buChar char="•"/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Убедитесь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попали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именно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туда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куда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намеревались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К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несчастью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значки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замков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ключей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быть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поддельными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Дважды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щелкните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сравнить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название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веб-узла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веб-адреса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названием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сертификате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имена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отличаются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возможно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ы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находитесь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поддельном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веб-узле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buFontTx/>
              <a:buChar char="•"/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Избегайте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беспроводных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транзакций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у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ас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переносной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беспроводным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интерфейсом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выполняйте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финансовых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транзакций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через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небезопасные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беспроводные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например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кафе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ресторане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Вор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беспроводным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подключением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перехватить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информацию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даже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находится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помещении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здании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публичном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месте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сохраняйте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конфиденциальность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общие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библиотеках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интернет-кафе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совершения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покупок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банковских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транзакций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пользуйтесь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веб-обозревателями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компьютерах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ведь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хотите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люди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заглядывали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через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плечо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прямом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переносном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смысле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А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раз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ы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знаете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какое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программное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обеспечение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установлено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общем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зачем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подвергаться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риску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? 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Пользуйтесь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технологиями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антифишинга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защиты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нежелательной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endParaRPr lang="en-US" sz="9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Поставщики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услуг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веб-обозреватели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постоянно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совершенствуются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ежедневно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блокируют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миллиарды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Например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фильтры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Microsoft Outlook, Windows Live Hotmail и Windows Live Messenger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надежно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защищают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мгновенных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изображений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Microsoft Outlook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снижает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количество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папке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входящих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фильтруя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нежелательную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почту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помещая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специальную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папку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Проверив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эту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папку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ы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убедитесь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разрешенная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была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отфильтрована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случайно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а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произошло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внести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этих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адресатов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список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утвержденных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отправителей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были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отфильтрованы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повторно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папке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необходимо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удалять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открывая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9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Internet Explorer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включает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технологию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антифишинга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которая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блокирует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доступ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поддельным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веб-узлам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предупреждает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о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подозрительных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веб-узлах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Антифишинг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также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использовать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того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сообщать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о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подозрительных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веб-узлах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проверки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9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ДОПОЛНИТЕЛЬНО </a:t>
            </a:r>
          </a:p>
          <a:p>
            <a:pPr>
              <a:lnSpc>
                <a:spcPct val="80000"/>
              </a:lnSpc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Например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Microsoft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использует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технические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усовершенствования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предотвратить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распространение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фишинговых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афер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 marL="742950" lvl="1" indent="-285750">
              <a:lnSpc>
                <a:spcPct val="80000"/>
              </a:lnSpc>
              <a:buFontTx/>
              <a:buChar char="•"/>
            </a:pP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Более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безопасная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электронная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Microsoft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развивает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технологию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которая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используется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других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продуктах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службах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предотвращения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преступной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имитации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легальных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веб-узлов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сокрытия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идентификационных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Сегодня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технология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помогает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защищать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мошенничества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более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200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миллионов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пользователей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Windows Live Hotmail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всему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миру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 marL="742950" lvl="1" indent="-285750">
              <a:lnSpc>
                <a:spcPct val="80000"/>
              </a:lnSpc>
              <a:buFontTx/>
              <a:buChar char="•"/>
            </a:pP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Фильтр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Microsoft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использует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технологию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обнаружения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удаления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огромного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количества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прежде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будет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доставлена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Технология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фильтрации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SmartScreen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блокирует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более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3,2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миллиарда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день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всему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миру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одном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только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узле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Hotmail. К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тому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Microsoft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ежемесячно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обновляет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фильтры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Outlook,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обеспечить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пользователям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более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надежную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защиту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оградить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других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форм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мошенничества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9C78A4B7-E282-4573-A8DD-DECC44B3B94F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32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http://207.68.169.170/fabrikam/index.html</a:t>
            </a:r>
            <a:endParaRPr lang="ru-R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86156-1539-4713-8172-9C5FC89CBFBE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713E7280-4975-4C81-92FC-2E3E551E2E8A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34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900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Если ваши идентификационные сведения похищены</a:t>
            </a:r>
          </a:p>
          <a:p>
            <a:r>
              <a:rPr lang="en-US" sz="900" smtClean="0">
                <a:solidFill>
                  <a:srgbClr val="000000"/>
                </a:solidFill>
                <a:latin typeface="Arial" charset="0"/>
                <a:sym typeface="Arial" charset="0"/>
              </a:rPr>
              <a:t>В Интернете, как и в жизни, легче предупредить болезнь, чем лечить ее. Но что делать, если вы допустили ошибку и столкнулись с проблемой?</a:t>
            </a:r>
          </a:p>
          <a:p>
            <a:r>
              <a:rPr lang="en-US" sz="900" b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 сообщить о фишинге, сделайте следующее</a:t>
            </a:r>
            <a:r>
              <a:rPr lang="en-US" sz="90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buFontTx/>
              <a:buChar char="•"/>
            </a:pPr>
            <a:r>
              <a:rPr lang="en-US" sz="900" smtClean="0">
                <a:solidFill>
                  <a:srgbClr val="000000"/>
                </a:solidFill>
                <a:latin typeface="Arial" charset="0"/>
                <a:sym typeface="Arial" charset="0"/>
              </a:rPr>
              <a:t>В первую очередь отправьте по электронной почте сообщение вашему поставщику услуг Интернета (ISP).</a:t>
            </a:r>
          </a:p>
          <a:p>
            <a:pPr>
              <a:buFontTx/>
              <a:buChar char="•"/>
            </a:pPr>
            <a:r>
              <a:rPr lang="en-US" sz="900" smtClean="0">
                <a:solidFill>
                  <a:srgbClr val="000000"/>
                </a:solidFill>
                <a:latin typeface="Arial" charset="0"/>
                <a:sym typeface="Arial" charset="0"/>
              </a:rPr>
              <a:t>Перенаправьте нежелательную электронную почту компании, факты о которой были искажены. У нее может быть специальный адрес для таких сообщений, например abuse@microsoft.com.</a:t>
            </a:r>
          </a:p>
          <a:p>
            <a:r>
              <a:rPr lang="en-US" sz="900" b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Если вы стали жертвой кражи идентификационных сведений</a:t>
            </a:r>
            <a:r>
              <a:rPr lang="en-US" sz="90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buFontTx/>
              <a:buChar char="•"/>
            </a:pPr>
            <a:r>
              <a:rPr lang="en-US" sz="900" smtClean="0">
                <a:solidFill>
                  <a:srgbClr val="000000"/>
                </a:solidFill>
                <a:latin typeface="Arial" charset="0"/>
                <a:sym typeface="Arial" charset="0"/>
              </a:rPr>
              <a:t>Обратитесь в службу безопасности или в отдел предотвращения мошенничества, упомянув каждый счет, к которому мошенники получили доступ в каждом банке или финансовом учреждении. </a:t>
            </a:r>
          </a:p>
          <a:p>
            <a:pPr>
              <a:buFontTx/>
              <a:buChar char="•"/>
            </a:pPr>
            <a:r>
              <a:rPr lang="en-US" sz="900" smtClean="0">
                <a:solidFill>
                  <a:srgbClr val="000000"/>
                </a:solidFill>
                <a:latin typeface="Arial" charset="0"/>
                <a:sym typeface="Arial" charset="0"/>
              </a:rPr>
              <a:t>Напишите письмо и сохраните копию для себя. При открытии новых счетов используйте надежные пароли. Не используйте в качестве пароля девичью фамилию матери. </a:t>
            </a:r>
          </a:p>
          <a:p>
            <a:pPr>
              <a:buFontTx/>
              <a:buChar char="•"/>
            </a:pPr>
            <a:r>
              <a:rPr lang="en-US" sz="900" smtClean="0">
                <a:solidFill>
                  <a:srgbClr val="000000"/>
                </a:solidFill>
                <a:latin typeface="Arial" charset="0"/>
                <a:sym typeface="Arial" charset="0"/>
              </a:rPr>
              <a:t>Измените пароли всех учетных записей в Интернете, начиная с тех, которые имеют отношение к финансовым учреждениям или касаются финансовой информации. </a:t>
            </a:r>
          </a:p>
          <a:p>
            <a:pPr>
              <a:buFontTx/>
              <a:buChar char="•"/>
            </a:pPr>
            <a:r>
              <a:rPr lang="en-US" sz="900" smtClean="0">
                <a:solidFill>
                  <a:srgbClr val="000000"/>
                </a:solidFill>
                <a:latin typeface="Arial" charset="0"/>
                <a:sym typeface="Arial" charset="0"/>
              </a:rPr>
              <a:t>Заявите о мошенничестве в кредитных отчетах. Убедитесь, что ваш счет помечен записью «Мошенничество» и «Заявление пострадавшего</a:t>
            </a:r>
            <a:r>
              <a:rPr lang="ru-RU" sz="900" smtClean="0">
                <a:solidFill>
                  <a:srgbClr val="000000"/>
                </a:solidFill>
                <a:latin typeface="Arial" charset="0"/>
                <a:sym typeface="Arial" charset="0"/>
              </a:rPr>
              <a:t>».</a:t>
            </a:r>
            <a:endParaRPr lang="en-US" sz="90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buFontTx/>
              <a:buChar char="•"/>
            </a:pPr>
            <a:r>
              <a:rPr lang="en-US" sz="900" smtClean="0">
                <a:solidFill>
                  <a:srgbClr val="000000"/>
                </a:solidFill>
                <a:latin typeface="Arial" charset="0"/>
                <a:sym typeface="Arial" charset="0"/>
              </a:rPr>
              <a:t>Получите копию отчета о кредитных операциях и попросите, чтобы ни один новый кредит не был предоставлен без вашего согласия.</a:t>
            </a:r>
          </a:p>
          <a:p>
            <a:pPr>
              <a:buFontTx/>
              <a:buChar char="•"/>
            </a:pPr>
            <a:r>
              <a:rPr lang="en-US" sz="900" smtClean="0">
                <a:solidFill>
                  <a:srgbClr val="000000"/>
                </a:solidFill>
                <a:latin typeface="Arial" charset="0"/>
                <a:sym typeface="Arial" charset="0"/>
              </a:rPr>
              <a:t>Отправьте все запросы в письменной форме и сохраните их копии. По получении отчетов внимательно изучите их. Ищите запросы, которые </a:t>
            </a:r>
            <a:r>
              <a:rPr lang="ru-RU" sz="90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900" smtClean="0">
                <a:solidFill>
                  <a:srgbClr val="000000"/>
                </a:solidFill>
                <a:latin typeface="Arial" charset="0"/>
                <a:sym typeface="Arial" charset="0"/>
              </a:rPr>
              <a:t>ы не совершали, счета, которых </a:t>
            </a:r>
            <a:r>
              <a:rPr lang="ru-RU" sz="90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900" smtClean="0">
                <a:solidFill>
                  <a:srgbClr val="000000"/>
                </a:solidFill>
                <a:latin typeface="Arial" charset="0"/>
                <a:sym typeface="Arial" charset="0"/>
              </a:rPr>
              <a:t>ы не открывали, и неожиданные задолженности.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B3755DB6-F5B5-4C8C-8AF4-31EDE896EA83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7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Основная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угроза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вашему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компьютеру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вредоносные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: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вирусы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программы-черви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программы-трояны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потенциально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подобные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программам-шпионам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sz="9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Вирусы</a:t>
            </a:r>
            <a:endParaRPr lang="en-US" sz="9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вирусы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специально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разработанные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вторжения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целью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нарушения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его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работы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а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также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копирования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повреждения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удаления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данных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называются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вирусами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потому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распространяются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другие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: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большинстве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случаев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требуют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этого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некоторых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действий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пользователя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например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щелчка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вложении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электронного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вирусы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содержаться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чем-то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первый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взгляд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интересном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например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развлекательных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программах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вложениях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таких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игры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видеоклипы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фотографии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Множество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вирусов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распространяется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случайной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рассылкой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зараженных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друзьям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коллегам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Программы-черви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Программы-черви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более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хитроумные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вирусы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заражающие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другие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сети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автоматически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участия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пользователя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заразить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программы-черви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захватывают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управление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определенными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программами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Программы-трояны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Этот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тип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вирусов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названный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честь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троянского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коня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маскируется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полезные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например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игры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антишпионские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Попав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незаметно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уничтожить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похитить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ваши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данные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Программы-шпионы</a:t>
            </a:r>
            <a:endParaRPr lang="en-US" sz="9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Программы-шпионы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отслеживают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действия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пользователя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отправляют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о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своему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создателю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совершают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какие-либо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действия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зависящие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поведения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пользователя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Программы-шпионы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надоедать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всплывающими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рекламными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окнами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связанными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веб-узлами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ы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регулярно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посещаете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также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собирать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изменять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настройки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ашего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ведома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Программы-шпионы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даже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повредить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позволить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преступникам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‎‎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украсть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идентификационные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удостоверяющие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ас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данные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К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счастью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множество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способов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вредоносных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потенциально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F60C50CD-DF8B-4400-B697-24C12D100D8D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8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Несомненно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полезен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детей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однако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потенциальные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опасности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вполне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реальны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Узнав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больше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этих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угрозах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семья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может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избежать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опасностей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предотвратить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неприятности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Опасности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детей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делятся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пять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основных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категорий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Киберхулиганы</a:t>
            </a:r>
            <a:endParaRPr lang="en-US" sz="9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любой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игровой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площадке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одни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люди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приятны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другие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взрослые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помощью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изводить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запугивать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других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людей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начиная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присвоения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прозвищ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заканчивая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физическими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угрозами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Например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иногда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отправляют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угрожающие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комментарии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неприличные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изображения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через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службы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мгновенных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блоги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незаметно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родителей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общества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бесчестя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ребенка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Злоупотребление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обменом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файлами</a:t>
            </a:r>
            <a:endParaRPr lang="en-US" sz="9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Обмен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музыкой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видео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другими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файлами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рискован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Ваши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случайно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загрузить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неуместные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материалы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вирусы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программы-шпионы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Некоторые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обмена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файлами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дают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доступ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компьютеру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любое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время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пока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сети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Доступ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неприличному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контенту</a:t>
            </a:r>
            <a:endParaRPr lang="en-US" sz="9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зачастую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силах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противостоять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любопытству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Пользуясь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Интернетом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столкнуться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информацией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изображениями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доступ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которым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ы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хотели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ограничить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например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с контентом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неприличного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характера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недопустимым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детей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соответствующим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ценностям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ашей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семьи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может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случиться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нажатии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рекламные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непонятные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ссылки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поисковой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странице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либо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обмене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файлами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через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</a:t>
            </a:r>
            <a:endParaRPr lang="en-US" sz="9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Киберхищники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Киберхищники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используют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сближения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детьми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цель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изолировать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детей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убедить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встретиться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О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людях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сети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известно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только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сами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сообщают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о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себе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Киберхищники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пользуются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анонимностью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обмана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детей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притворяясь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другим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ребенком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кем-то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еще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кто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заслуживает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доверия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люди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также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использовать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подростковые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стремления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приключениям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романтике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завязать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недопустимые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дружеские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отношения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Вторжение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частную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жизнь</a:t>
            </a:r>
            <a:endParaRPr lang="en-US" sz="9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Некоторые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организации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используют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регистрацию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формы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опроса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сбора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заполнении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различных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форм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присмотра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предоставить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конфиденциальные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о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себе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ашей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семье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также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случайно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предоставить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фотографии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блогах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персональных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веб-страницах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игре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через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82C3A374-6D8D-4916-ABD2-BA9280280B4D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9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Множество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полезных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приятных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сервисов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требуют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делиться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сведениями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о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себе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Одни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требует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совсем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немного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больше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всегда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легко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понять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кто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зачем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собирает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информацию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Иногда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предоставление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приносит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непредвиденные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результаты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результаты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просто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раздражать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(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например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)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быть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чем-то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серьезным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например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попыткой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кражи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идентификационных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нанесением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ущерба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ашей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репутации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а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также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попыткой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кражи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денег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Кража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идентификационных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сведений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интернет-мошенничество</a:t>
            </a:r>
            <a:endParaRPr lang="en-US" sz="8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Интернет-мошенники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хотят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отдали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трудом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заработанные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деньги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предоставили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позволят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украсть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идентификационные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Преступники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давно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поняли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помочь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обманывать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доверчивых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людей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иногда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весьма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изощренными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методами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Большинство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афер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основано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мошенничестве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краже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идентификационных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лишь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ас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зависит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предоставлять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отправлять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деньги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Таким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образом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зная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обращать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внимание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делать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ы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станете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жертвой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этих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преступлений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Фишинг</a:t>
            </a:r>
            <a:endParaRPr lang="en-US" sz="8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Чрезвычайно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подлое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мошенничество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известное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фишинг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начинается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источника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которому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ы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доверяете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Поддельное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«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наживка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» —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обычно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содержит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ссылку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поддельную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веб-страницу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очень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похожую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страницу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компании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ы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доверяете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Этот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веб-узел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запросить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у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вас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например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номер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кредитной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карты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«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крючок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».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ы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заглотили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крючок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ы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попали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неприятности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потому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предоставили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преступникам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достаточно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кражи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аших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идентификационных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получения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доступа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ашим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учетным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записям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деньгам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счетам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Мистификация</a:t>
            </a:r>
            <a:endParaRPr lang="en-US" sz="8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Мистификация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еще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один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тип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мошенничества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Например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«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нигерийское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мошенничество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» —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тип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авансового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мошенничества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долгое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время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пользовавшийся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«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популярностью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».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Жертва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получала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кого-либо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выдающего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себя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нигерийского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чиновника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деловую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персону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выжившего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супруга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прежнего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лидера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правительства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просящего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помощи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вывозе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денег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страны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Мошенники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отправившие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предлагали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перечислить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банковский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счет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жертвы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миллионы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долларов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обмен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небольшое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вознаграждение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жертва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отвечала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первое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письмо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мошенники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прислать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официально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выглядящие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документы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«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доказательства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»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просьбу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предоставить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чистый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фирменный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бланк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номера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банковских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счетов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можно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больше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денег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покрыть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затраты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перевод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судебные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издержки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жертва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продолжала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отвечать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мошенники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предоставляли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дополнительные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«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свидетельства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»,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подтверждавшие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намерения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тревога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поднималась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только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когда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мошенники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запрашивали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больше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денег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задерживали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перевод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обещанной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суммы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счет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жертвы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конечном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счете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мошенники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исчезали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деньгами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жертвы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оставляя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носом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известный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мистификатор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предлагал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жертве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купить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билеты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международной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лотереи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использовать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«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секретную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систему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»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выигрыша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большой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суммы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денег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посылал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извещающее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получателя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огромном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выигрыше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международную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лотерею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даже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участвовал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требующее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только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номер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его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банковского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счета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перечислить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выигрыш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Конечно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было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никакой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«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секретной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системы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», а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большинство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лотерей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упомянутых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этих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были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вымышленными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Нежелательная</a:t>
            </a:r>
            <a:r>
              <a:rPr lang="en-US" sz="8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почта</a:t>
            </a:r>
            <a:endParaRPr lang="en-US" sz="800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Один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инструментов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используемых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мошенниками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преступниками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нежелательная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есть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мгновенные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даже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поздравительные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открытки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ы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запрашивали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Нежелательная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может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содержать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ссылки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поддельные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веб-узлы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рекламные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объявления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о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бесполезных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продуктах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которых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ы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заинтересованы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70000"/>
              </a:lnSpc>
            </a:pPr>
            <a:endParaRPr lang="en-US" sz="8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70000"/>
              </a:lnSpc>
            </a:pP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Необходимые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шаги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внимательность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здравый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смысл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умение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распознавать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жульничество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интернет-мошенничество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избегать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8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sz="8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51880DAD-94FA-40B5-9F59-AD19D4C927AE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10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Три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следующих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шага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обезопасят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большинства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вредоносных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шаги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просты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 marL="457200" lvl="2" indent="-228600">
              <a:spcBef>
                <a:spcPts val="300"/>
              </a:spcBef>
              <a:buFontTx/>
              <a:buAutoNum type="arabicPeriod"/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Используйте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И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нтернет-брандмауэр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держите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его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включенным</a:t>
            </a:r>
            <a:endParaRPr lang="en-US" sz="9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457200" lvl="2" indent="-228600">
              <a:spcBef>
                <a:spcPts val="300"/>
              </a:spcBef>
              <a:buFontTx/>
              <a:buAutoNum type="arabicPeriod"/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Регулярно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обновляйте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операционную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систему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желательно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помощи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функции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автоматического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Windows</a:t>
            </a:r>
          </a:p>
          <a:p>
            <a:pPr marL="457200" lvl="2" indent="-228600">
              <a:spcBef>
                <a:spcPts val="300"/>
              </a:spcBef>
              <a:buFontTx/>
              <a:buAutoNum type="arabicPeriod"/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Установите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регулярно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обновляйте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антивирусн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ое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ное обеспечение</a:t>
            </a:r>
            <a:endParaRPr lang="en-US" sz="9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endParaRPr lang="en-US" sz="9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защиты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ашей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семьи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использовании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необходимо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знать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опасностях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часто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открыто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говорить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детьми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приучая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правильно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себя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вести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использовать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технологии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помогут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снизить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интернет-риски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ашей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семьи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Четыре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следующих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шага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помогут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защитить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ашу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семью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 marL="457200" lvl="2" indent="-228600">
              <a:spcBef>
                <a:spcPts val="300"/>
              </a:spcBef>
              <a:buFontTx/>
              <a:buAutoNum type="arabicPeriod"/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Поговорите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детьми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о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делают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 marL="457200" lvl="2" indent="-228600">
              <a:spcBef>
                <a:spcPts val="300"/>
              </a:spcBef>
              <a:buFontTx/>
              <a:buAutoNum type="arabicPeriod"/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Установите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четкие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правила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использования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 marL="457200" lvl="2" indent="-228600">
              <a:spcBef>
                <a:spcPts val="300"/>
              </a:spcBef>
              <a:buFontTx/>
              <a:buAutoNum type="arabicPeriod"/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Держите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секрете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 marL="457200" lvl="2" indent="-228600">
              <a:spcBef>
                <a:spcPts val="300"/>
              </a:spcBef>
              <a:buFontTx/>
              <a:buAutoNum type="arabicPeriod"/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Используйте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обеспечения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семейной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endParaRPr lang="en-US" sz="9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Защита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ваших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личных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сведений</a:t>
            </a:r>
            <a:r>
              <a:rPr lang="en-US" sz="900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подразумевает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соблюдение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правил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использовании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контроль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нейтрализацию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вредоносных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источников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а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также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защиту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более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серьезных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проблем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таких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кража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идентификационных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сведений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этого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необходимо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:</a:t>
            </a:r>
          </a:p>
          <a:p>
            <a:pPr marL="457200" lvl="2" indent="-228600">
              <a:spcBef>
                <a:spcPts val="300"/>
              </a:spcBef>
              <a:buFontTx/>
              <a:buAutoNum type="arabicPeriod"/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Быть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осмотрительным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выработать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линию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поведения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которая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поможет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снизить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риск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 marL="457200" lvl="2" indent="-228600">
              <a:spcBef>
                <a:spcPts val="300"/>
              </a:spcBef>
              <a:buFontTx/>
              <a:buAutoNum type="arabicPeriod"/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Аккуратно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обращаться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личными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сведениями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 marL="457200" lvl="2" indent="-228600">
              <a:spcBef>
                <a:spcPts val="300"/>
              </a:spcBef>
              <a:buFontTx/>
              <a:buAutoNum type="arabicPeriod"/>
            </a:pP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Использовать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технологии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реагирующие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опасность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предотвращения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угроз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endParaRPr lang="en-US" sz="900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ru-RU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Далее р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ассмотрим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подробнее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основны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шаг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и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которые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помогут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защитить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sz="900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</a:t>
            </a:r>
            <a:r>
              <a:rPr lang="en-US" sz="90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C874C4A7-93C7-4BE1-BCA7-25997FBB10F0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11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Используйте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брандмауэр</a:t>
            </a:r>
            <a:endParaRPr lang="en-US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ведь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оставляете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открытой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дверь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где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храните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ценности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когда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уходите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—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зачем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делать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с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? </a:t>
            </a:r>
          </a:p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Брандмауэр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создает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защитный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барьер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между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некоторое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подобие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контрольно-пропускного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пункта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через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который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должны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пройти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данные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прежде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попасть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или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покинуть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Брандмауэр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первая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линия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поскольку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он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помогает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оградить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атак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злоумышленников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большинства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типов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вредоносных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Брандмауэр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также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предотвращает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получение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программами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обновлений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изменений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ашего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разрешения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Существует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три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типа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брандмауэров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брандмауэры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аппаратные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брандмауэры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беспроводные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маршрутизаторы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Самый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простой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способ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использовать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интернет-брандмауэр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включить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программный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брандмауэр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встроенный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Windows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</a:t>
            </a:r>
            <a:r>
              <a:rPr lang="ru-RU" baseline="0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либо убедиться, что он включен по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умолчанию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A820471C-01E2-4385-9669-80E0BEA3BB3A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12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Регулярно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обновляйте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операционную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систему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программное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обеспечение</a:t>
            </a:r>
            <a:endParaRPr lang="en-US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Один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самых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важных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принципов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предельно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прост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регулярное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обновление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операционной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системы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программного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обеспечения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Интернет-преступники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постоянно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работают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над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новыми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методами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атаки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вторжения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В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ашу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частную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жизнь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К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счастью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разработчики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программного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обеспечения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работают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еще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больше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чтобы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противостоять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этим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угрозам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своевременно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обновлять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средства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Необходимо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регулярно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загружать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устанавливать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операционной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системы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предлагаемые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разработчиком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самое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относится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-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браузеру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другим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важным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приложениям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включая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антивирусную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антишпионскую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Проверяйте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веб-узлы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разработчиков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программного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обеспечения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наличие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обновлений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использовании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операционных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систем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Microsoft Windows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защитить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поможет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функция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автоматического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обновления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Можно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обновлять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программное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обеспечение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Microsoft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вручную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адресу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update.microsoft.com.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включенной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функции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автоматического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будет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сам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проверять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загружать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устанавливать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расписанию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Преимущества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автоматического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обновления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endParaRPr lang="en-US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с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человеческими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вирусами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лучшая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политика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отношению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к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компьютерным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вирусам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—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избегать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заражения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</a:p>
          <a:p>
            <a:pPr>
              <a:lnSpc>
                <a:spcPct val="80000"/>
              </a:lnSpc>
            </a:pPr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>
              <a:lnSpc>
                <a:spcPct val="80000"/>
              </a:lnSpc>
            </a:pP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каждом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входе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Интернет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риск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повышается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Наличие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новейших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функций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обеспечения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встроенных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операционную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систему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гарантирует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наивысший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уровень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безопасности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SzPct val="100000"/>
              <a:defRPr/>
            </a:pPr>
            <a:fld id="{204EC7EE-E02D-4660-B1BA-BA3771413A06}" type="slidenum">
              <a:rPr lang="en-US" sz="1200">
                <a:solidFill>
                  <a:srgbClr val="000000"/>
                </a:solidFill>
                <a:sym typeface="Arial" charset="0"/>
              </a:rPr>
              <a:pPr eaLnBrk="0" hangingPunct="0">
                <a:buSzPct val="100000"/>
                <a:defRPr/>
              </a:pPr>
              <a:t>13</a:t>
            </a:fld>
            <a:endParaRPr lang="en-US" sz="12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Установите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регулярно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обновляйте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антивирусное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программное</a:t>
            </a:r>
            <a:r>
              <a:rPr lang="en-US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обеспечение</a:t>
            </a:r>
            <a:endParaRPr lang="en-US" b="1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Антивирусная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помогает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защитить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сканируя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сообщения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электронной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почты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приложения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данные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попадающие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Мощные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антивирусные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могут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обнаруживать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удалять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множество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вирусов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давая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шанса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нанести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вред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компьютеру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Многие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антивирусные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используют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сигнатуры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обнаружения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вредоносных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так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же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как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правоохранительные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органы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используют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отпечатки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пальцев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опознания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преступников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Для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уверенности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в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том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что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антивирусная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программа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использует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новейшие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сигнатуры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подпишитесь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на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ее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обновление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регулярно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загружайте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и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устанавливайте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обновления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от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  <a:sym typeface="Arial" charset="0"/>
              </a:rPr>
              <a:t>производителя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.</a:t>
            </a:r>
          </a:p>
          <a:p>
            <a:endParaRPr lang="en-US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33B9A-EBD7-4BA9-A8EB-0B0704ED5482}" type="datetimeFigureOut">
              <a:rPr lang="ru-RU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9F2F-CF8F-43BE-9152-B3C8664B8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A1655-2A1E-4AE9-B1E0-BAD654D0B8F5}" type="datetimeFigureOut">
              <a:rPr lang="ru-RU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ACEE8-5461-4091-BA84-74F79D479A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78540-1F7B-47BD-A27D-6671BE441C3D}" type="datetimeFigureOut">
              <a:rPr lang="ru-RU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867CC-DEB3-4272-842B-E148F8916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21E79-3F2F-414C-9E98-55BAD6E8B1A6}" type="datetimeFigureOut">
              <a:rPr lang="ru-RU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59600-862F-48C4-B6F3-7CE839F2D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5E7E9-C2AD-4E82-8109-DF22ACD8AF30}" type="datetimeFigureOut">
              <a:rPr lang="ru-RU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3A839-A0F0-40E7-A6FB-1523A22D8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E453D-613E-411A-BC30-C3125BE804EC}" type="datetimeFigureOut">
              <a:rPr lang="ru-RU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EB69E-9397-473B-81CC-D3FE40E53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4B1E4-0510-4D3E-A5A1-060774865F88}" type="datetimeFigureOut">
              <a:rPr lang="ru-RU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D2B0C-99B4-4FC5-87CF-9B4B3941F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8C45-CDA5-4CB1-807B-4FB0CD9188BE}" type="datetimeFigureOut">
              <a:rPr lang="ru-RU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74E4D-A0FF-4686-A30A-4B0214EEE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FD771-E85D-40DB-88F1-1B075BA8F2DD}" type="datetimeFigureOut">
              <a:rPr lang="ru-RU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3342E-075B-47EA-A235-B6CB5BA45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90C3-5560-427C-99E5-738E8B9D403A}" type="datetimeFigureOut">
              <a:rPr lang="ru-RU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73D7D-D54A-47D9-90D8-9CE60764F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19965-9E8D-49AE-9BF3-ABA7B07FED77}" type="datetimeFigureOut">
              <a:rPr lang="ru-RU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0991-C475-4CC1-9B64-88D055DBC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FEB0D2-DC18-4DD6-810F-092B2F123E7C}" type="datetimeFigureOut">
              <a:rPr lang="ru-RU"/>
              <a:pPr>
                <a:defRPr/>
              </a:pPr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418CDB-C561-4C6C-BB84-151DF9630C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>
        <p14:prism isContent="1"/>
      </p:transition>
    </mc:Choice>
    <mc:Fallback xmlns="">
      <p:transition spd="slow" advTm="5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icrosoft.com/eesti/education/veebivend/koomiksid/rus/html/etusivu.htm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iendlyrunet.ru/" TargetMode="External"/><Relationship Id="rId2" Type="http://schemas.openxmlformats.org/officeDocument/2006/relationships/hyperlink" Target="http://www.content-filtering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ferunet.ru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crosoft.com/eesti/education/veebivend/koomiksid/rus/html/etusivu.htm" TargetMode="Externa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soft.com/ru-ru/security/default.aspx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crosoft.com/rus/protect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http://www.microsoft.com/rus/education/ipr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7.png"/><Relationship Id="rId7" Type="http://schemas.openxmlformats.org/officeDocument/2006/relationships/image" Target="../media/image6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6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7.png"/><Relationship Id="rId7" Type="http://schemas.openxmlformats.org/officeDocument/2006/relationships/image" Target="../media/image66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6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6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gif"/><Relationship Id="rId4" Type="http://schemas.openxmlformats.org/officeDocument/2006/relationships/image" Target="../media/image8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.vladimir.i-edu.ru/" TargetMode="External"/><Relationship Id="rId2" Type="http://schemas.openxmlformats.org/officeDocument/2006/relationships/hyperlink" Target="http://www.vipkro33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6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8.jpeg"/><Relationship Id="rId5" Type="http://schemas.openxmlformats.org/officeDocument/2006/relationships/image" Target="../media/image66.jpeg"/><Relationship Id="rId4" Type="http://schemas.openxmlformats.org/officeDocument/2006/relationships/image" Target="../media/image87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91.emf"/><Relationship Id="rId18" Type="http://schemas.openxmlformats.org/officeDocument/2006/relationships/oleObject" Target="../embeddings/oleObject8.bin"/><Relationship Id="rId26" Type="http://schemas.openxmlformats.org/officeDocument/2006/relationships/oleObject" Target="../embeddings/oleObject15.bin"/><Relationship Id="rId3" Type="http://schemas.openxmlformats.org/officeDocument/2006/relationships/hyperlink" Target="http://www.brauz.ru/images/ltdo.jpg" TargetMode="External"/><Relationship Id="rId21" Type="http://schemas.openxmlformats.org/officeDocument/2006/relationships/oleObject" Target="../embeddings/oleObject11.bin"/><Relationship Id="rId34" Type="http://schemas.openxmlformats.org/officeDocument/2006/relationships/image" Target="../media/image66.jpeg"/><Relationship Id="rId7" Type="http://schemas.openxmlformats.org/officeDocument/2006/relationships/image" Target="../media/image88.emf"/><Relationship Id="rId12" Type="http://schemas.openxmlformats.org/officeDocument/2006/relationships/oleObject" Target="../embeddings/oleObject4.bin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93.emf"/><Relationship Id="rId3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10.bin"/><Relationship Id="rId29" Type="http://schemas.openxmlformats.org/officeDocument/2006/relationships/oleObject" Target="../embeddings/oleObject1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90.emf"/><Relationship Id="rId24" Type="http://schemas.openxmlformats.org/officeDocument/2006/relationships/oleObject" Target="../embeddings/oleObject14.bin"/><Relationship Id="rId32" Type="http://schemas.openxmlformats.org/officeDocument/2006/relationships/oleObject" Target="../embeddings/oleObject20.bin"/><Relationship Id="rId5" Type="http://schemas.openxmlformats.org/officeDocument/2006/relationships/image" Target="../media/image86.png"/><Relationship Id="rId15" Type="http://schemas.openxmlformats.org/officeDocument/2006/relationships/image" Target="../media/image92.emf"/><Relationship Id="rId23" Type="http://schemas.openxmlformats.org/officeDocument/2006/relationships/oleObject" Target="../embeddings/oleObject13.bin"/><Relationship Id="rId28" Type="http://schemas.openxmlformats.org/officeDocument/2006/relationships/oleObject" Target="../embeddings/oleObject16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9.bin"/><Relationship Id="rId4" Type="http://schemas.openxmlformats.org/officeDocument/2006/relationships/image" Target="../media/image95.jpeg"/><Relationship Id="rId9" Type="http://schemas.openxmlformats.org/officeDocument/2006/relationships/image" Target="../media/image89.png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94.emf"/><Relationship Id="rId30" Type="http://schemas.openxmlformats.org/officeDocument/2006/relationships/oleObject" Target="../embeddings/oleObject18.bin"/><Relationship Id="rId35" Type="http://schemas.openxmlformats.org/officeDocument/2006/relationships/image" Target="../media/image6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68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44176" y="836712"/>
            <a:ext cx="8249858" cy="341632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«Информационная безопасность»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0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24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9"/>
          <p:cNvSpPr>
            <a:spLocks noGrp="1" noChangeArrowheads="1"/>
          </p:cNvSpPr>
          <p:nvPr>
            <p:ph type="title"/>
          </p:nvPr>
        </p:nvSpPr>
        <p:spPr>
          <a:xfrm>
            <a:off x="746125" y="332656"/>
            <a:ext cx="7159625" cy="585787"/>
          </a:xfrm>
        </p:spPr>
        <p:txBody>
          <a:bodyPr/>
          <a:lstStyle/>
          <a:p>
            <a:r>
              <a:rPr lang="ru-RU" sz="3600" dirty="0" smtClean="0">
                <a:solidFill>
                  <a:srgbClr val="FFFFFF"/>
                </a:solidFill>
                <a:sym typeface="Arial" charset="0"/>
              </a:rPr>
              <a:t>Что вы можете предпринять</a:t>
            </a:r>
          </a:p>
        </p:txBody>
      </p:sp>
      <p:sp>
        <p:nvSpPr>
          <p:cNvPr id="8196" name="Rectangle 21"/>
          <p:cNvSpPr>
            <a:spLocks noChangeArrowheads="1"/>
          </p:cNvSpPr>
          <p:nvPr/>
        </p:nvSpPr>
        <p:spPr bwMode="hidden">
          <a:xfrm>
            <a:off x="179512" y="2564904"/>
            <a:ext cx="2916113" cy="4104456"/>
          </a:xfrm>
          <a:prstGeom prst="rect">
            <a:avLst/>
          </a:prstGeom>
          <a:gradFill rotWithShape="1">
            <a:gsLst>
              <a:gs pos="0">
                <a:srgbClr val="D9F4D8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2000"/>
          </a:p>
        </p:txBody>
      </p:sp>
      <p:sp>
        <p:nvSpPr>
          <p:cNvPr id="8197" name="Text Box 23"/>
          <p:cNvSpPr txBox="1">
            <a:spLocks noChangeArrowheads="1"/>
          </p:cNvSpPr>
          <p:nvPr/>
        </p:nvSpPr>
        <p:spPr bwMode="auto">
          <a:xfrm>
            <a:off x="323528" y="2565923"/>
            <a:ext cx="2807022" cy="24037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000" b="1" dirty="0">
                <a:solidFill>
                  <a:schemeClr val="folHlink"/>
                </a:solidFill>
                <a:sym typeface="Arial" charset="0"/>
              </a:rPr>
              <a:t>Ваш компьютер</a:t>
            </a:r>
          </a:p>
          <a:p>
            <a:pPr marL="2857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Char char="•"/>
            </a:pPr>
            <a:r>
              <a:rPr lang="ru-RU" dirty="0">
                <a:solidFill>
                  <a:srgbClr val="000000"/>
                </a:solidFill>
                <a:sym typeface="Arial" charset="0"/>
              </a:rPr>
              <a:t>Включите интернет-брандмауэр Windows.</a:t>
            </a:r>
          </a:p>
          <a:p>
            <a:pPr marL="2857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Установите </a:t>
            </a:r>
            <a:r>
              <a:rPr lang="ru-RU" dirty="0">
                <a:solidFill>
                  <a:srgbClr val="000000"/>
                </a:solidFill>
                <a:sym typeface="Arial" charset="0"/>
              </a:rPr>
              <a:t>и регулярно обновляйте </a:t>
            </a: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антивирусное </a:t>
            </a:r>
            <a:r>
              <a:rPr lang="ru-RU" dirty="0">
                <a:solidFill>
                  <a:srgbClr val="000000"/>
                </a:solidFill>
                <a:sym typeface="Arial" charset="0"/>
              </a:rPr>
              <a:t>программное обеспечение</a:t>
            </a: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.</a:t>
            </a:r>
            <a:endParaRPr lang="ru-RU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198" name="Rectangle 24"/>
          <p:cNvSpPr>
            <a:spLocks noChangeArrowheads="1"/>
          </p:cNvSpPr>
          <p:nvPr/>
        </p:nvSpPr>
        <p:spPr bwMode="hidden">
          <a:xfrm>
            <a:off x="6073774" y="2687528"/>
            <a:ext cx="2818705" cy="3998018"/>
          </a:xfrm>
          <a:prstGeom prst="rect">
            <a:avLst/>
          </a:prstGeom>
          <a:gradFill rotWithShape="1">
            <a:gsLst>
              <a:gs pos="0">
                <a:srgbClr val="F7F3D5"/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199" name="Text Box 25"/>
          <p:cNvSpPr txBox="1">
            <a:spLocks noChangeArrowheads="1"/>
          </p:cNvSpPr>
          <p:nvPr/>
        </p:nvSpPr>
        <p:spPr bwMode="auto">
          <a:xfrm>
            <a:off x="5940152" y="2687528"/>
            <a:ext cx="3096343" cy="32455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400" b="1" dirty="0">
                <a:solidFill>
                  <a:schemeClr val="folHlink"/>
                </a:solidFill>
                <a:sym typeface="Arial" charset="0"/>
              </a:rPr>
              <a:t>Вы сами</a:t>
            </a:r>
          </a:p>
          <a:p>
            <a:pPr marL="2857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Char char="•"/>
            </a:pPr>
            <a:r>
              <a:rPr lang="ru-RU" dirty="0">
                <a:solidFill>
                  <a:srgbClr val="000000"/>
                </a:solidFill>
                <a:sym typeface="Arial" charset="0"/>
              </a:rPr>
              <a:t>Выработайте линию поведения в Интернете, снижающую риски.</a:t>
            </a:r>
          </a:p>
          <a:p>
            <a:pPr marL="2857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Char char="•"/>
            </a:pPr>
            <a:r>
              <a:rPr lang="ru-RU" dirty="0">
                <a:solidFill>
                  <a:srgbClr val="000000"/>
                </a:solidFill>
                <a:sym typeface="Arial" charset="0"/>
              </a:rPr>
              <a:t>Аккуратно обращайтесь </a:t>
            </a:r>
            <a:br>
              <a:rPr lang="ru-RU" dirty="0">
                <a:solidFill>
                  <a:srgbClr val="000000"/>
                </a:solidFill>
                <a:sym typeface="Arial" charset="0"/>
              </a:rPr>
            </a:br>
            <a:r>
              <a:rPr lang="ru-RU" dirty="0">
                <a:solidFill>
                  <a:srgbClr val="000000"/>
                </a:solidFill>
                <a:sym typeface="Arial" charset="0"/>
              </a:rPr>
              <a:t>с личными сведениями.</a:t>
            </a:r>
          </a:p>
          <a:p>
            <a:pPr marL="2857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Char char="•"/>
            </a:pPr>
            <a:r>
              <a:rPr lang="ru-RU" dirty="0">
                <a:solidFill>
                  <a:srgbClr val="000000"/>
                </a:solidFill>
                <a:sym typeface="Arial" charset="0"/>
              </a:rPr>
              <a:t>Используйте технологии антифишинга и защиты от нежелательной почты, встроенные в </a:t>
            </a: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программное обеспечение 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Microsoft.</a:t>
            </a:r>
            <a:endParaRPr lang="ru-RU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8200" name="Rectangle 26"/>
          <p:cNvSpPr>
            <a:spLocks noChangeArrowheads="1"/>
          </p:cNvSpPr>
          <p:nvPr/>
        </p:nvSpPr>
        <p:spPr bwMode="hidden">
          <a:xfrm>
            <a:off x="3300412" y="2530730"/>
            <a:ext cx="2536825" cy="4104456"/>
          </a:xfrm>
          <a:prstGeom prst="rect">
            <a:avLst/>
          </a:prstGeom>
          <a:gradFill rotWithShape="1">
            <a:gsLst>
              <a:gs pos="0">
                <a:srgbClr val="D8E6F4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8201" name="Text Box 27"/>
          <p:cNvSpPr txBox="1">
            <a:spLocks noChangeArrowheads="1"/>
          </p:cNvSpPr>
          <p:nvPr/>
        </p:nvSpPr>
        <p:spPr bwMode="auto">
          <a:xfrm>
            <a:off x="3130550" y="2492896"/>
            <a:ext cx="2943223" cy="40349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400" b="1" dirty="0">
                <a:solidFill>
                  <a:schemeClr val="folHlink"/>
                </a:solidFill>
                <a:sym typeface="Arial" charset="0"/>
              </a:rPr>
              <a:t>Ваша семья</a:t>
            </a:r>
          </a:p>
          <a:p>
            <a:pPr marL="2857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Char char="•"/>
            </a:pPr>
            <a:r>
              <a:rPr lang="ru-RU" dirty="0">
                <a:solidFill>
                  <a:srgbClr val="000000"/>
                </a:solidFill>
                <a:sym typeface="Arial" charset="0"/>
              </a:rPr>
              <a:t>Поговорите с детьми </a:t>
            </a:r>
            <a:br>
              <a:rPr lang="ru-RU" dirty="0">
                <a:solidFill>
                  <a:srgbClr val="000000"/>
                </a:solidFill>
                <a:sym typeface="Arial" charset="0"/>
              </a:rPr>
            </a:br>
            <a:r>
              <a:rPr lang="ru-RU" dirty="0">
                <a:solidFill>
                  <a:srgbClr val="000000"/>
                </a:solidFill>
                <a:sym typeface="Arial" charset="0"/>
              </a:rPr>
              <a:t>о том, что они делают </a:t>
            </a:r>
            <a:br>
              <a:rPr lang="ru-RU" dirty="0">
                <a:solidFill>
                  <a:srgbClr val="000000"/>
                </a:solidFill>
                <a:sym typeface="Arial" charset="0"/>
              </a:rPr>
            </a:br>
            <a:r>
              <a:rPr lang="ru-RU" dirty="0">
                <a:solidFill>
                  <a:srgbClr val="000000"/>
                </a:solidFill>
                <a:sym typeface="Arial" charset="0"/>
              </a:rPr>
              <a:t>в Интернете.</a:t>
            </a:r>
          </a:p>
          <a:p>
            <a:pPr marL="2857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Char char="•"/>
            </a:pPr>
            <a:r>
              <a:rPr lang="ru-RU" dirty="0">
                <a:solidFill>
                  <a:srgbClr val="000000"/>
                </a:solidFill>
                <a:sym typeface="Arial" charset="0"/>
              </a:rPr>
              <a:t>Установите четкие правила использования Интернета.</a:t>
            </a:r>
          </a:p>
          <a:p>
            <a:pPr marL="2857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Char char="•"/>
            </a:pPr>
            <a:r>
              <a:rPr lang="ru-RU" dirty="0">
                <a:solidFill>
                  <a:srgbClr val="000000"/>
                </a:solidFill>
                <a:sym typeface="Arial" charset="0"/>
              </a:rPr>
              <a:t>Держите личные сведения в секрете.</a:t>
            </a:r>
          </a:p>
          <a:p>
            <a:pPr marL="285750" indent="-285750">
              <a:lnSpc>
                <a:spcPct val="85000"/>
              </a:lnSpc>
              <a:spcBef>
                <a:spcPct val="30000"/>
              </a:spcBef>
              <a:buClr>
                <a:schemeClr val="folHlink"/>
              </a:buClr>
              <a:buFontTx/>
              <a:buChar char="•"/>
            </a:pPr>
            <a:r>
              <a:rPr lang="ru-RU" dirty="0">
                <a:solidFill>
                  <a:srgbClr val="000000"/>
                </a:solidFill>
                <a:sym typeface="Arial" charset="0"/>
              </a:rPr>
              <a:t>Используйте настройки семейной безопасности в программном обеспе-чении </a:t>
            </a:r>
            <a:r>
              <a:rPr lang="en-US" dirty="0">
                <a:solidFill>
                  <a:srgbClr val="000000"/>
                </a:solidFill>
                <a:sym typeface="Arial" charset="0"/>
              </a:rPr>
              <a:t>Microsoft</a:t>
            </a:r>
            <a:r>
              <a:rPr lang="ru-RU" dirty="0">
                <a:solidFill>
                  <a:srgbClr val="000000"/>
                </a:solidFill>
                <a:sym typeface="Arial" charset="0"/>
              </a:rPr>
              <a:t>.</a:t>
            </a:r>
          </a:p>
        </p:txBody>
      </p:sp>
      <p:pic>
        <p:nvPicPr>
          <p:cNvPr id="8202" name="Picture 35" descr="64455_176x131_protect_computer2"/>
          <p:cNvPicPr>
            <a:picLocks noChangeAspect="1" noChangeArrowheads="1"/>
          </p:cNvPicPr>
          <p:nvPr/>
        </p:nvPicPr>
        <p:blipFill>
          <a:blip r:embed="rId4" cstate="print"/>
          <a:srcRect b="36069"/>
          <a:stretch>
            <a:fillRect/>
          </a:stretch>
        </p:blipFill>
        <p:spPr bwMode="auto">
          <a:xfrm>
            <a:off x="558800" y="1340768"/>
            <a:ext cx="25273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36" descr="64455_176x131_protect_yourself2"/>
          <p:cNvPicPr>
            <a:picLocks noChangeAspect="1" noChangeArrowheads="1"/>
          </p:cNvPicPr>
          <p:nvPr/>
        </p:nvPicPr>
        <p:blipFill>
          <a:blip r:embed="rId5" cstate="print"/>
          <a:srcRect b="36069"/>
          <a:stretch>
            <a:fillRect/>
          </a:stretch>
        </p:blipFill>
        <p:spPr bwMode="auto">
          <a:xfrm>
            <a:off x="6081713" y="1340768"/>
            <a:ext cx="25273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37" descr="64455_176x131_protect_family2"/>
          <p:cNvPicPr>
            <a:picLocks noChangeAspect="1" noChangeArrowheads="1"/>
          </p:cNvPicPr>
          <p:nvPr/>
        </p:nvPicPr>
        <p:blipFill>
          <a:blip r:embed="rId6" cstate="print"/>
          <a:srcRect t="38931"/>
          <a:stretch>
            <a:fillRect/>
          </a:stretch>
        </p:blipFill>
        <p:spPr bwMode="auto">
          <a:xfrm>
            <a:off x="3335338" y="1363166"/>
            <a:ext cx="25177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Line 39"/>
          <p:cNvSpPr>
            <a:spLocks noChangeShapeType="1"/>
          </p:cNvSpPr>
          <p:nvPr/>
        </p:nvSpPr>
        <p:spPr bwMode="gray">
          <a:xfrm>
            <a:off x="3335338" y="1706563"/>
            <a:ext cx="2514600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7" name="Line 40"/>
          <p:cNvSpPr>
            <a:spLocks noChangeShapeType="1"/>
          </p:cNvSpPr>
          <p:nvPr/>
        </p:nvSpPr>
        <p:spPr bwMode="gray">
          <a:xfrm>
            <a:off x="6078538" y="1709738"/>
            <a:ext cx="253047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Line 41"/>
          <p:cNvSpPr>
            <a:spLocks noChangeShapeType="1"/>
          </p:cNvSpPr>
          <p:nvPr/>
        </p:nvSpPr>
        <p:spPr bwMode="gray">
          <a:xfrm>
            <a:off x="552450" y="1697038"/>
            <a:ext cx="2533650" cy="0"/>
          </a:xfrm>
          <a:prstGeom prst="line">
            <a:avLst/>
          </a:prstGeom>
          <a:noFill/>
          <a:ln w="12700">
            <a:solidFill>
              <a:srgbClr val="78D557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18"/>
          <p:cNvSpPr>
            <a:spLocks noGrp="1" noChangeArrowheads="1"/>
          </p:cNvSpPr>
          <p:nvPr>
            <p:ph type="title"/>
          </p:nvPr>
        </p:nvSpPr>
        <p:spPr>
          <a:xfrm>
            <a:off x="661988" y="425450"/>
            <a:ext cx="7940675" cy="1079500"/>
          </a:xfrm>
        </p:spPr>
        <p:txBody>
          <a:bodyPr/>
          <a:lstStyle/>
          <a:p>
            <a:r>
              <a:rPr lang="ru-RU" sz="3600" smtClean="0">
                <a:solidFill>
                  <a:srgbClr val="FFFFFF"/>
                </a:solidFill>
                <a:sym typeface="Arial" charset="0"/>
              </a:rPr>
              <a:t>Включите интернет-брандмауэр Windows</a:t>
            </a:r>
          </a:p>
        </p:txBody>
      </p:sp>
      <p:sp>
        <p:nvSpPr>
          <p:cNvPr id="9220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5256213" y="2500313"/>
            <a:ext cx="3625850" cy="18780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600" smtClean="0">
                <a:solidFill>
                  <a:srgbClr val="000000"/>
                </a:solidFill>
                <a:sym typeface="Arial" charset="0"/>
              </a:rPr>
              <a:t>Интернет-брандмауэр </a:t>
            </a:r>
            <a:br>
              <a:rPr lang="ru-RU" sz="2600" smtClean="0">
                <a:solidFill>
                  <a:srgbClr val="000000"/>
                </a:solidFill>
                <a:sym typeface="Arial" charset="0"/>
              </a:rPr>
            </a:br>
            <a:r>
              <a:rPr lang="ru-RU" sz="2600" smtClean="0">
                <a:solidFill>
                  <a:srgbClr val="000000"/>
                </a:solidFill>
                <a:sym typeface="Arial" charset="0"/>
              </a:rPr>
              <a:t>создает защитный барьер между вашим компьютером и Интернетом</a:t>
            </a:r>
          </a:p>
        </p:txBody>
      </p:sp>
      <p:pic>
        <p:nvPicPr>
          <p:cNvPr id="9221" name="Picture 5" descr="firewall lef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5888" y="3162300"/>
            <a:ext cx="144780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MSN icon parental control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5263" y="2174875"/>
            <a:ext cx="2489200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8" descr="spam ma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" y="3962400"/>
            <a:ext cx="150018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843838" cy="1244600"/>
          </a:xfrm>
        </p:spPr>
        <p:txBody>
          <a:bodyPr/>
          <a:lstStyle/>
          <a:p>
            <a:r>
              <a:rPr lang="ru-RU" sz="2800" smtClean="0">
                <a:solidFill>
                  <a:srgbClr val="FFFFFF"/>
                </a:solidFill>
                <a:sym typeface="Arial" charset="0"/>
              </a:rPr>
              <a:t>Используйте автоматическое обновление для загрузки новейших обновлений программного обеспечения</a:t>
            </a:r>
          </a:p>
        </p:txBody>
      </p:sp>
      <p:sp>
        <p:nvSpPr>
          <p:cNvPr id="10244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641350" y="2312988"/>
            <a:ext cx="4419600" cy="3425825"/>
          </a:xfrm>
        </p:spPr>
        <p:txBody>
          <a:bodyPr/>
          <a:lstStyle/>
          <a:p>
            <a:pPr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2600" dirty="0" smtClean="0">
                <a:solidFill>
                  <a:srgbClr val="000000"/>
                </a:solidFill>
                <a:sym typeface="Arial" charset="0"/>
              </a:rPr>
              <a:t>Устанавливайте </a:t>
            </a:r>
            <a:br>
              <a:rPr lang="ru-RU" sz="2600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sz="2600" dirty="0" smtClean="0">
                <a:solidFill>
                  <a:srgbClr val="000000"/>
                </a:solidFill>
                <a:sym typeface="Arial" charset="0"/>
              </a:rPr>
              <a:t>все обновления, </a:t>
            </a:r>
            <a:br>
              <a:rPr lang="ru-RU" sz="2600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sz="2600" dirty="0" smtClean="0">
                <a:solidFill>
                  <a:srgbClr val="000000"/>
                </a:solidFill>
                <a:sym typeface="Arial" charset="0"/>
              </a:rPr>
              <a:t>как только они становятся </a:t>
            </a:r>
            <a:br>
              <a:rPr lang="ru-RU" sz="2600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sz="2600" dirty="0" smtClean="0">
                <a:solidFill>
                  <a:srgbClr val="000000"/>
                </a:solidFill>
                <a:sym typeface="Arial" charset="0"/>
              </a:rPr>
              <a:t>доступны</a:t>
            </a:r>
            <a:r>
              <a:rPr lang="en-US" sz="2600" dirty="0" smtClean="0">
                <a:solidFill>
                  <a:srgbClr val="000000"/>
                </a:solidFill>
                <a:sym typeface="Arial" charset="0"/>
              </a:rPr>
              <a:t>.</a:t>
            </a:r>
            <a:endParaRPr lang="ru-RU" sz="2600" dirty="0" smtClean="0">
              <a:solidFill>
                <a:srgbClr val="000000"/>
              </a:solidFill>
              <a:sym typeface="Arial" charset="0"/>
            </a:endParaRPr>
          </a:p>
          <a:p>
            <a:pPr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2600" dirty="0" smtClean="0">
                <a:solidFill>
                  <a:srgbClr val="000000"/>
                </a:solidFill>
                <a:sym typeface="Arial" charset="0"/>
              </a:rPr>
              <a:t>Автоматическое обновление обеспечивает наилучшую защиту</a:t>
            </a:r>
            <a:r>
              <a:rPr lang="en-US" sz="2600" dirty="0" smtClean="0">
                <a:solidFill>
                  <a:srgbClr val="000000"/>
                </a:solidFill>
                <a:sym typeface="Arial" charset="0"/>
              </a:rPr>
              <a:t>.</a:t>
            </a:r>
            <a:endParaRPr lang="ru-RU" sz="2600" dirty="0" smtClean="0">
              <a:solidFill>
                <a:srgbClr val="000000"/>
              </a:solidFill>
              <a:sym typeface="Arial" charset="0"/>
            </a:endParaRPr>
          </a:p>
        </p:txBody>
      </p:sp>
      <p:pic>
        <p:nvPicPr>
          <p:cNvPr id="10245" name="Picture 7" descr="MSN icon calend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493838"/>
            <a:ext cx="37242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33350" y="6380163"/>
            <a:ext cx="3327400" cy="369887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buSzPct val="100000"/>
            </a:pPr>
            <a:r>
              <a:rPr lang="ru-RU">
                <a:solidFill>
                  <a:srgbClr val="FFFFFF"/>
                </a:solidFill>
                <a:sym typeface="Arial" charset="0"/>
              </a:rPr>
              <a:t>www.microsoft.com/</a:t>
            </a:r>
            <a:r>
              <a:rPr lang="en-US">
                <a:solidFill>
                  <a:srgbClr val="FFFFFF"/>
                </a:solidFill>
                <a:sym typeface="Arial" charset="0"/>
              </a:rPr>
              <a:t>rus/</a:t>
            </a:r>
            <a:r>
              <a:rPr lang="ru-RU">
                <a:solidFill>
                  <a:srgbClr val="FFFFFF"/>
                </a:solidFill>
                <a:sym typeface="Arial" charset="0"/>
              </a:rPr>
              <a:t>protect</a:t>
            </a:r>
          </a:p>
        </p:txBody>
      </p:sp>
    </p:spTree>
    <p:extLst>
      <p:ext uri="{BB962C8B-B14F-4D97-AF65-F5344CB8AC3E}">
        <p14:creationId xmlns:p14="http://schemas.microsoft.com/office/powerpoint/2010/main" val="313903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" y="1752600"/>
            <a:ext cx="3954463" cy="427037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xfrm>
            <a:off x="747713" y="598488"/>
            <a:ext cx="7951787" cy="860425"/>
          </a:xfrm>
        </p:spPr>
        <p:txBody>
          <a:bodyPr/>
          <a:lstStyle/>
          <a:p>
            <a:r>
              <a:rPr lang="ru-RU" sz="2800" smtClean="0">
                <a:solidFill>
                  <a:srgbClr val="FFFFFF"/>
                </a:solidFill>
                <a:sym typeface="Arial" charset="0"/>
              </a:rPr>
              <a:t>Установите и регулярно обновляйте антивирусное программное обеспечение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87875" y="2033588"/>
            <a:ext cx="4556125" cy="3527425"/>
          </a:xfrm>
        </p:spPr>
        <p:txBody>
          <a:bodyPr/>
          <a:lstStyle/>
          <a:p>
            <a:pPr marL="457200" indent="-457200"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2400" smtClean="0">
                <a:solidFill>
                  <a:srgbClr val="000000"/>
                </a:solidFill>
                <a:sym typeface="Arial" charset="0"/>
              </a:rPr>
              <a:t>Антивирусное программное обеспечение помогает обнаруживать и удалять компьютерные вирусы, прежде чем они смогут навредить.</a:t>
            </a:r>
          </a:p>
          <a:p>
            <a:pPr marL="457200" indent="-457200"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2400" smtClean="0">
                <a:solidFill>
                  <a:srgbClr val="000000"/>
                </a:solidFill>
                <a:sym typeface="Arial" charset="0"/>
              </a:rPr>
              <a:t>Для эффективности анти</a:t>
            </a:r>
            <a:r>
              <a:rPr lang="en-US" sz="2400" smtClean="0">
                <a:solidFill>
                  <a:srgbClr val="000000"/>
                </a:solidFill>
                <a:sym typeface="Arial" charset="0"/>
              </a:rPr>
              <a:t>-</a:t>
            </a:r>
            <a:r>
              <a:rPr lang="ru-RU" sz="2400" smtClean="0">
                <a:solidFill>
                  <a:srgbClr val="000000"/>
                </a:solidFill>
                <a:sym typeface="Arial" charset="0"/>
              </a:rPr>
              <a:t>вирусного программного обеспечения регулярно обновляйте его.</a:t>
            </a:r>
          </a:p>
        </p:txBody>
      </p:sp>
      <p:sp>
        <p:nvSpPr>
          <p:cNvPr id="11270" name="Rectangle 5"/>
          <p:cNvSpPr>
            <a:spLocks noChangeArrowheads="1"/>
          </p:cNvSpPr>
          <p:nvPr/>
        </p:nvSpPr>
        <p:spPr bwMode="auto">
          <a:xfrm>
            <a:off x="611188" y="4814888"/>
            <a:ext cx="3875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SzPct val="100000"/>
            </a:pPr>
            <a:r>
              <a:rPr lang="ru-RU" sz="2400" b="1" i="1">
                <a:solidFill>
                  <a:srgbClr val="BF191D"/>
                </a:solidFill>
                <a:sym typeface="Arial" charset="0"/>
              </a:rPr>
              <a:t>Не позволяйте истечь </a:t>
            </a:r>
            <a:br>
              <a:rPr lang="ru-RU" sz="2400" b="1" i="1">
                <a:solidFill>
                  <a:srgbClr val="BF191D"/>
                </a:solidFill>
                <a:sym typeface="Arial" charset="0"/>
              </a:rPr>
            </a:br>
            <a:r>
              <a:rPr lang="ru-RU" sz="2400" b="1" i="1">
                <a:solidFill>
                  <a:srgbClr val="BF191D"/>
                </a:solidFill>
                <a:sym typeface="Arial" charset="0"/>
              </a:rPr>
              <a:t>сроку его действия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400" y="2286000"/>
            <a:ext cx="3381375" cy="3846513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2292" name="Rectangle 14"/>
          <p:cNvSpPr>
            <a:spLocks noGrp="1" noChangeArrowheads="1"/>
          </p:cNvSpPr>
          <p:nvPr>
            <p:ph type="title"/>
          </p:nvPr>
        </p:nvSpPr>
        <p:spPr>
          <a:xfrm>
            <a:off x="611560" y="517525"/>
            <a:ext cx="7992888" cy="868363"/>
          </a:xfrm>
        </p:spPr>
        <p:txBody>
          <a:bodyPr/>
          <a:lstStyle/>
          <a:p>
            <a:r>
              <a:rPr lang="ru-RU" sz="3200" dirty="0" smtClean="0">
                <a:solidFill>
                  <a:srgbClr val="FFFFFF"/>
                </a:solidFill>
                <a:sym typeface="Arial" charset="0"/>
              </a:rPr>
              <a:t>Установите и регулярно обновляйте антишпионское программное обеспечение</a:t>
            </a:r>
          </a:p>
        </p:txBody>
      </p:sp>
      <p:sp>
        <p:nvSpPr>
          <p:cNvPr id="1229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4355976" y="2267708"/>
            <a:ext cx="4680520" cy="3694112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Используйте антишпионское программное обеспечение, чтобы неизвестные программы не могли отслеживать ваши действия в сети и похищать ваши сведения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3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546600" y="3898900"/>
            <a:ext cx="444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695325" y="519113"/>
            <a:ext cx="7288213" cy="1079500"/>
          </a:xfrm>
        </p:spPr>
        <p:txBody>
          <a:bodyPr/>
          <a:lstStyle/>
          <a:p>
            <a:r>
              <a:rPr lang="ru-RU" sz="3600" smtClean="0">
                <a:solidFill>
                  <a:srgbClr val="FFFFFF"/>
                </a:solidFill>
                <a:sym typeface="Arial" charset="0"/>
              </a:rPr>
              <a:t>Другие способы защиты </a:t>
            </a:r>
            <a:br>
              <a:rPr lang="ru-RU" sz="3600" smtClean="0">
                <a:solidFill>
                  <a:srgbClr val="FFFFFF"/>
                </a:solidFill>
                <a:sym typeface="Arial" charset="0"/>
              </a:rPr>
            </a:br>
            <a:r>
              <a:rPr lang="ru-RU" sz="3600" smtClean="0">
                <a:solidFill>
                  <a:srgbClr val="FFFFFF"/>
                </a:solidFill>
                <a:sym typeface="Arial" charset="0"/>
              </a:rPr>
              <a:t>компьютера</a:t>
            </a:r>
          </a:p>
        </p:txBody>
      </p:sp>
      <p:pic>
        <p:nvPicPr>
          <p:cNvPr id="13317" name="Picture 8" descr="securitycomp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2073275"/>
            <a:ext cx="3384376" cy="371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9"/>
          <p:cNvSpPr txBox="1">
            <a:spLocks noChangeArrowheads="1"/>
          </p:cNvSpPr>
          <p:nvPr/>
        </p:nvSpPr>
        <p:spPr bwMode="auto">
          <a:xfrm>
            <a:off x="3563889" y="1960577"/>
            <a:ext cx="5427712" cy="978729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ru-RU" sz="3200" b="1" dirty="0">
                <a:solidFill>
                  <a:srgbClr val="000000"/>
                </a:solidFill>
                <a:sym typeface="Arial" charset="0"/>
              </a:rPr>
              <a:t>Архивируйте</a:t>
            </a:r>
            <a:r>
              <a:rPr lang="ru-RU" sz="3200" dirty="0">
                <a:solidFill>
                  <a:srgbClr val="000000"/>
                </a:solidFill>
                <a:sym typeface="Arial" charset="0"/>
              </a:rPr>
              <a:t> регулярно Ваши </a:t>
            </a:r>
            <a:r>
              <a:rPr lang="ru-RU" sz="3200" dirty="0" smtClean="0">
                <a:solidFill>
                  <a:srgbClr val="000000"/>
                </a:solidFill>
                <a:sym typeface="Arial" charset="0"/>
              </a:rPr>
              <a:t>данные</a:t>
            </a:r>
            <a:r>
              <a:rPr lang="en-US" sz="3200" dirty="0" smtClean="0">
                <a:solidFill>
                  <a:srgbClr val="000000"/>
                </a:solidFill>
                <a:sym typeface="Arial" charset="0"/>
              </a:rPr>
              <a:t>.</a:t>
            </a:r>
            <a:endParaRPr lang="ru-RU" sz="32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3635896" y="5906655"/>
            <a:ext cx="5319746" cy="978729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ru-RU" sz="3200" b="1" dirty="0">
                <a:solidFill>
                  <a:srgbClr val="000000"/>
                </a:solidFill>
                <a:sym typeface="Arial" charset="0"/>
              </a:rPr>
              <a:t>Думайте</a:t>
            </a:r>
            <a:r>
              <a:rPr lang="ru-RU" sz="3200" dirty="0">
                <a:solidFill>
                  <a:srgbClr val="000000"/>
                </a:solidFill>
                <a:sym typeface="Arial" charset="0"/>
              </a:rPr>
              <a:t>, прежде чем щелкать по </a:t>
            </a:r>
            <a:r>
              <a:rPr lang="ru-RU" sz="3200" dirty="0" smtClean="0">
                <a:solidFill>
                  <a:srgbClr val="000000"/>
                </a:solidFill>
                <a:sym typeface="Arial" charset="0"/>
              </a:rPr>
              <a:t>ссылке</a:t>
            </a:r>
            <a:r>
              <a:rPr lang="en-US" sz="3200" dirty="0" smtClean="0">
                <a:solidFill>
                  <a:srgbClr val="000000"/>
                </a:solidFill>
                <a:sym typeface="Arial" charset="0"/>
              </a:rPr>
              <a:t>.</a:t>
            </a:r>
            <a:endParaRPr lang="ru-RU" sz="32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3563890" y="2945017"/>
            <a:ext cx="5477846" cy="1421928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ru-RU" sz="3200" b="1" dirty="0">
                <a:solidFill>
                  <a:srgbClr val="000000"/>
                </a:solidFill>
                <a:sym typeface="Arial" charset="0"/>
              </a:rPr>
              <a:t>Читайте</a:t>
            </a:r>
            <a:r>
              <a:rPr lang="ru-RU" sz="3200" dirty="0">
                <a:solidFill>
                  <a:srgbClr val="000000"/>
                </a:solidFill>
                <a:sym typeface="Arial" charset="0"/>
              </a:rPr>
              <a:t> заявления о </a:t>
            </a:r>
            <a:r>
              <a:rPr lang="ru-RU" sz="3200" dirty="0" smtClean="0">
                <a:solidFill>
                  <a:srgbClr val="000000"/>
                </a:solidFill>
                <a:sym typeface="Arial" charset="0"/>
              </a:rPr>
              <a:t>конфиденциальности </a:t>
            </a:r>
            <a:r>
              <a:rPr lang="ru-RU" sz="3200" dirty="0">
                <a:solidFill>
                  <a:srgbClr val="000000"/>
                </a:solidFill>
                <a:sym typeface="Arial" charset="0"/>
              </a:rPr>
              <a:t>на </a:t>
            </a:r>
            <a:r>
              <a:rPr lang="ru-RU" sz="3200" dirty="0" smtClean="0">
                <a:solidFill>
                  <a:srgbClr val="000000"/>
                </a:solidFill>
                <a:sym typeface="Arial" charset="0"/>
              </a:rPr>
              <a:t>веб-узлах</a:t>
            </a:r>
            <a:r>
              <a:rPr lang="en-US" sz="3200" dirty="0" smtClean="0">
                <a:solidFill>
                  <a:srgbClr val="000000"/>
                </a:solidFill>
                <a:sym typeface="Arial" charset="0"/>
              </a:rPr>
              <a:t>.</a:t>
            </a:r>
            <a:endParaRPr lang="ru-RU" sz="32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3563891" y="4492115"/>
            <a:ext cx="5427710" cy="1421928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ru-RU" sz="3200" b="1" dirty="0">
                <a:solidFill>
                  <a:srgbClr val="000000"/>
                </a:solidFill>
                <a:sym typeface="Arial" charset="0"/>
              </a:rPr>
              <a:t>Закрывайте</a:t>
            </a:r>
            <a:r>
              <a:rPr lang="ru-RU" sz="3200" dirty="0">
                <a:solidFill>
                  <a:srgbClr val="000000"/>
                </a:solidFill>
                <a:sym typeface="Arial" charset="0"/>
              </a:rPr>
              <a:t> всплывающие окна </a:t>
            </a:r>
            <a:r>
              <a:rPr lang="ru-RU" sz="3200" dirty="0" smtClean="0">
                <a:solidFill>
                  <a:srgbClr val="000000"/>
                </a:solidFill>
                <a:sym typeface="Arial" charset="0"/>
              </a:rPr>
              <a:t>при </a:t>
            </a:r>
            <a:r>
              <a:rPr lang="ru-RU" sz="3200" dirty="0">
                <a:solidFill>
                  <a:srgbClr val="000000"/>
                </a:solidFill>
                <a:sym typeface="Arial" charset="0"/>
              </a:rPr>
              <a:t>помощи красной кнопки «Х</a:t>
            </a:r>
            <a:r>
              <a:rPr lang="ru-RU" sz="3200" dirty="0" smtClean="0">
                <a:solidFill>
                  <a:srgbClr val="000000"/>
                </a:solidFill>
                <a:sym typeface="Arial" charset="0"/>
              </a:rPr>
              <a:t>»</a:t>
            </a:r>
            <a:r>
              <a:rPr lang="en-US" sz="3200" dirty="0" smtClean="0">
                <a:solidFill>
                  <a:srgbClr val="000000"/>
                </a:solidFill>
                <a:sym typeface="Arial" charset="0"/>
              </a:rPr>
              <a:t>.</a:t>
            </a:r>
            <a:endParaRPr lang="ru-RU" sz="3200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llery.sevstar.net/bPIC/201112/2011123701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9009"/>
            <a:ext cx="1728192" cy="15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10" descr="plashk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8"/>
          <p:cNvSpPr>
            <a:spLocks noGrp="1" noChangeArrowheads="1"/>
          </p:cNvSpPr>
          <p:nvPr>
            <p:ph type="title"/>
          </p:nvPr>
        </p:nvSpPr>
        <p:spPr>
          <a:xfrm>
            <a:off x="725488" y="736600"/>
            <a:ext cx="7374904" cy="58578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FF"/>
                </a:solidFill>
                <a:sym typeface="Arial" charset="0"/>
              </a:rPr>
              <a:t>Архивируйте свои файлы</a:t>
            </a:r>
          </a:p>
        </p:txBody>
      </p:sp>
      <p:sp>
        <p:nvSpPr>
          <p:cNvPr id="1434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283968" y="2257425"/>
            <a:ext cx="4608511" cy="3835871"/>
          </a:xfrm>
        </p:spPr>
        <p:txBody>
          <a:bodyPr/>
          <a:lstStyle/>
          <a:p>
            <a:pPr marL="457200" indent="-457200">
              <a:spcBef>
                <a:spcPct val="500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sym typeface="Arial" charset="0"/>
              </a:rPr>
              <a:t>Сохраняйте их на дисках, USB-накопителях или других внешних носителях</a:t>
            </a:r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.</a:t>
            </a:r>
            <a:endParaRPr lang="ru-RU" sz="3600" dirty="0" smtClean="0">
              <a:solidFill>
                <a:srgbClr val="000000"/>
              </a:solidFill>
              <a:sym typeface="Arial" charset="0"/>
            </a:endParaRPr>
          </a:p>
          <a:p>
            <a:pPr marL="457200" indent="-457200">
              <a:spcBef>
                <a:spcPct val="500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sym typeface="Arial" charset="0"/>
              </a:rPr>
              <a:t>Используйте веб-службы архивации</a:t>
            </a:r>
            <a:r>
              <a:rPr lang="en-US" sz="3600" dirty="0" smtClean="0">
                <a:solidFill>
                  <a:srgbClr val="000000"/>
                </a:solidFill>
                <a:sym typeface="Arial" charset="0"/>
              </a:rPr>
              <a:t>.</a:t>
            </a:r>
            <a:endParaRPr lang="ru-RU" sz="3600" dirty="0" smtClean="0">
              <a:solidFill>
                <a:srgbClr val="000000"/>
              </a:solidFill>
              <a:sym typeface="Arial" charset="0"/>
            </a:endParaRPr>
          </a:p>
        </p:txBody>
      </p:sp>
      <p:pic>
        <p:nvPicPr>
          <p:cNvPr id="14341" name="Picture 4" descr="MPj03163980000[1]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30796" y="2276872"/>
            <a:ext cx="4876800" cy="3290888"/>
          </a:xfrm>
        </p:spPr>
      </p:pic>
      <p:sp>
        <p:nvSpPr>
          <p:cNvPr id="185354" name="Rectangle 10"/>
          <p:cNvSpPr>
            <a:spLocks noChangeArrowheads="1"/>
          </p:cNvSpPr>
          <p:nvPr/>
        </p:nvSpPr>
        <p:spPr bwMode="hidden">
          <a:xfrm>
            <a:off x="0" y="2047875"/>
            <a:ext cx="4162425" cy="9429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66275"/>
                  <a:invGamma/>
                  <a:alpha val="0"/>
                </a:schemeClr>
              </a:gs>
            </a:gsLst>
            <a:lin ang="5400000" scaled="1"/>
          </a:gradFill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2"/>
          <p:cNvSpPr>
            <a:spLocks noGrp="1" noChangeArrowheads="1"/>
          </p:cNvSpPr>
          <p:nvPr>
            <p:ph type="title"/>
          </p:nvPr>
        </p:nvSpPr>
        <p:spPr>
          <a:xfrm>
            <a:off x="690563" y="548680"/>
            <a:ext cx="7913885" cy="1164233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FFFF"/>
                </a:solidFill>
                <a:sym typeface="Arial" charset="0"/>
              </a:rPr>
              <a:t>Думайте, прежде чем щелкать по ссылке</a:t>
            </a:r>
          </a:p>
        </p:txBody>
      </p:sp>
      <p:sp>
        <p:nvSpPr>
          <p:cNvPr id="1536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67545" y="2087563"/>
            <a:ext cx="5183282" cy="3933725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Будьте осторожны </a:t>
            </a:r>
            <a:br>
              <a:rPr lang="ru-RU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с вложениями и ссылками в сообщениях электронной почты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.</a:t>
            </a:r>
            <a:endParaRPr lang="ru-RU" dirty="0" smtClean="0">
              <a:solidFill>
                <a:srgbClr val="000000"/>
              </a:solidFill>
              <a:sym typeface="Arial" charset="0"/>
            </a:endParaRPr>
          </a:p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Загружайте файлы только с веб-узлов, </a:t>
            </a:r>
            <a:br>
              <a:rPr lang="ru-RU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которым доверяете</a:t>
            </a:r>
            <a:r>
              <a:rPr lang="en-US" dirty="0" smtClean="0">
                <a:solidFill>
                  <a:srgbClr val="000000"/>
                </a:solidFill>
                <a:sym typeface="Arial" charset="0"/>
              </a:rPr>
              <a:t>.</a:t>
            </a:r>
            <a:endParaRPr lang="ru-RU" dirty="0" smtClean="0">
              <a:solidFill>
                <a:srgbClr val="000000"/>
              </a:solidFill>
              <a:sym typeface="Arial" charset="0"/>
            </a:endParaRPr>
          </a:p>
        </p:txBody>
      </p:sp>
      <p:pic>
        <p:nvPicPr>
          <p:cNvPr id="15366" name="Picture 5" descr="good em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0827" y="2204865"/>
            <a:ext cx="317646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3946525" y="-8016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5368" name="Picture 7" descr="cooltools-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invGray">
          <a:xfrm>
            <a:off x="6859588" y="3101975"/>
            <a:ext cx="455612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8"/>
          <p:cNvSpPr>
            <a:spLocks noGrp="1" noChangeArrowheads="1"/>
          </p:cNvSpPr>
          <p:nvPr>
            <p:ph type="title"/>
          </p:nvPr>
        </p:nvSpPr>
        <p:spPr>
          <a:xfrm>
            <a:off x="701675" y="493713"/>
            <a:ext cx="7739063" cy="96837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FF"/>
                </a:solidFill>
                <a:sym typeface="Arial" charset="0"/>
              </a:rPr>
              <a:t>Изучайте заявления </a:t>
            </a:r>
            <a:br>
              <a:rPr lang="ru-RU" sz="3600" b="1" dirty="0" smtClean="0">
                <a:solidFill>
                  <a:srgbClr val="FFFFFF"/>
                </a:solidFill>
                <a:sym typeface="Arial" charset="0"/>
              </a:rPr>
            </a:br>
            <a:r>
              <a:rPr lang="ru-RU" sz="3600" b="1" dirty="0" smtClean="0">
                <a:solidFill>
                  <a:srgbClr val="FFFFFF"/>
                </a:solidFill>
                <a:sym typeface="Arial" charset="0"/>
              </a:rPr>
              <a:t>о конфиденциальности</a:t>
            </a:r>
          </a:p>
        </p:txBody>
      </p:sp>
      <p:sp>
        <p:nvSpPr>
          <p:cNvPr id="1638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67544" y="2276872"/>
            <a:ext cx="4246695" cy="223224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Старайтесь понять, </a:t>
            </a:r>
            <a:br>
              <a:rPr lang="ru-RU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на что Вы соглашаетесь, прежде чем подтвердить отправку или предоставить личные сведения</a:t>
            </a:r>
          </a:p>
        </p:txBody>
      </p:sp>
      <p:pic>
        <p:nvPicPr>
          <p:cNvPr id="16389" name="Picture 6" descr="on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097432"/>
            <a:ext cx="3838575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100" y="3716338"/>
            <a:ext cx="2622550" cy="936625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7412" name="Rectangle 8"/>
          <p:cNvSpPr>
            <a:spLocks noGrp="1" noChangeArrowheads="1"/>
          </p:cNvSpPr>
          <p:nvPr>
            <p:ph type="title"/>
          </p:nvPr>
        </p:nvSpPr>
        <p:spPr>
          <a:xfrm>
            <a:off x="701675" y="569913"/>
            <a:ext cx="7781925" cy="979487"/>
          </a:xfrm>
        </p:spPr>
        <p:txBody>
          <a:bodyPr/>
          <a:lstStyle/>
          <a:p>
            <a:r>
              <a:rPr lang="ru-RU" sz="3200" smtClean="0">
                <a:solidFill>
                  <a:srgbClr val="FFFFFF"/>
                </a:solidFill>
                <a:sym typeface="Arial" charset="0"/>
              </a:rPr>
              <a:t>Закрывайте всплывающие окна только щелчком по красной кнопке (Х)</a:t>
            </a:r>
          </a:p>
        </p:txBody>
      </p:sp>
      <p:sp>
        <p:nvSpPr>
          <p:cNvPr id="174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779913" y="1981200"/>
            <a:ext cx="5071988" cy="3813175"/>
          </a:xfrm>
        </p:spPr>
        <p:txBody>
          <a:bodyPr/>
          <a:lstStyle/>
          <a:p>
            <a:pPr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Всегда используйте красную кнопку (Х) в углу всплывающего окна.</a:t>
            </a:r>
          </a:p>
          <a:p>
            <a:pPr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Никогда не нажимайте «Да», «Принять» и даже «Отмена», поскольку </a:t>
            </a:r>
            <a:br>
              <a:rPr lang="ru-RU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это может привести </a:t>
            </a:r>
            <a:br>
              <a:rPr lang="ru-RU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к установке программы на компьютер.</a:t>
            </a:r>
          </a:p>
        </p:txBody>
      </p:sp>
      <p:pic>
        <p:nvPicPr>
          <p:cNvPr id="17414" name="Picture 6" descr="MSDN arrow illuminat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3725" y="2052638"/>
            <a:ext cx="10477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 descr="mess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550" y="2557463"/>
            <a:ext cx="25336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5194920" cy="572149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altLang="ru-RU" sz="2800" i="1" dirty="0" smtClean="0"/>
              <a:t>Наш век – </a:t>
            </a:r>
            <a:r>
              <a:rPr lang="ru-RU" altLang="ru-RU" sz="2800" i="1" dirty="0" smtClean="0">
                <a:solidFill>
                  <a:srgbClr val="FF0000"/>
                </a:solidFill>
              </a:rPr>
              <a:t>СЕТЕВОЕ СТОЛЕТИЕ</a:t>
            </a:r>
          </a:p>
          <a:p>
            <a:pPr marL="0" indent="0" algn="ctr" eaLnBrk="1" hangingPunct="1">
              <a:buNone/>
            </a:pPr>
            <a:r>
              <a:rPr lang="ru-RU" altLang="ru-RU" sz="2400" i="1" dirty="0" smtClean="0"/>
              <a:t>Социальные сети сильно изменили нашу жизнь. </a:t>
            </a:r>
          </a:p>
          <a:p>
            <a:pPr marL="0" indent="0" algn="ctr" eaLnBrk="1" hangingPunct="1">
              <a:buNone/>
            </a:pPr>
            <a:r>
              <a:rPr lang="ru-RU" altLang="ru-RU" sz="2800" i="1" dirty="0" smtClean="0">
                <a:solidFill>
                  <a:srgbClr val="0070C0"/>
                </a:solidFill>
              </a:rPr>
              <a:t>Их по праву можно считать основой современной цивилизации. </a:t>
            </a:r>
          </a:p>
          <a:p>
            <a:pPr marL="0" indent="0" algn="ctr" eaLnBrk="1" hangingPunct="1">
              <a:buNone/>
            </a:pPr>
            <a:r>
              <a:rPr lang="ru-RU" altLang="ru-RU" sz="2800" i="1" dirty="0" smtClean="0"/>
              <a:t>Они предоставили нам огромный потенциал для развития отношений, предоставили доступ к огромному количеству информации в мире, стремящемся к стиранию всех мыслимых границ.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436346" cy="263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905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5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7"/>
          <p:cNvSpPr>
            <a:spLocks noGrp="1" noChangeArrowheads="1"/>
          </p:cNvSpPr>
          <p:nvPr>
            <p:ph type="title"/>
          </p:nvPr>
        </p:nvSpPr>
        <p:spPr>
          <a:xfrm>
            <a:off x="665163" y="369888"/>
            <a:ext cx="8201025" cy="12319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3500" dirty="0" smtClean="0">
                <a:solidFill>
                  <a:srgbClr val="FFFFFF"/>
                </a:solidFill>
                <a:sym typeface="Arial" charset="0"/>
              </a:rPr>
              <a:t>Действия, которые помогут защитить</a:t>
            </a:r>
            <a:r>
              <a:rPr lang="ru-RU" dirty="0" smtClean="0">
                <a:solidFill>
                  <a:srgbClr val="FFFFFF"/>
                </a:solidFill>
                <a:sym typeface="Arial" charset="0"/>
              </a:rPr>
              <a:t> </a:t>
            </a:r>
            <a:br>
              <a:rPr lang="ru-RU" dirty="0" smtClean="0">
                <a:solidFill>
                  <a:srgbClr val="FFFFFF"/>
                </a:solidFill>
                <a:sym typeface="Arial" charset="0"/>
              </a:rPr>
            </a:br>
            <a:r>
              <a:rPr lang="ru-RU" b="1" i="1" dirty="0" smtClean="0">
                <a:solidFill>
                  <a:srgbClr val="FFFFFF"/>
                </a:solidFill>
                <a:sym typeface="Arial" charset="0"/>
              </a:rPr>
              <a:t>вашу семью</a:t>
            </a:r>
          </a:p>
        </p:txBody>
      </p:sp>
      <p:sp>
        <p:nvSpPr>
          <p:cNvPr id="18436" name="Rectangle 28"/>
          <p:cNvSpPr>
            <a:spLocks noChangeArrowheads="1"/>
          </p:cNvSpPr>
          <p:nvPr/>
        </p:nvSpPr>
        <p:spPr bwMode="auto">
          <a:xfrm>
            <a:off x="1524000" y="2451100"/>
            <a:ext cx="73247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5000"/>
              </a:lnSpc>
              <a:spcBef>
                <a:spcPct val="70000"/>
              </a:spcBef>
              <a:buSzPct val="100000"/>
            </a:pPr>
            <a:r>
              <a:rPr lang="ru-RU" sz="2600" b="1" dirty="0">
                <a:solidFill>
                  <a:srgbClr val="000000"/>
                </a:solidFill>
                <a:sym typeface="Arial" charset="0"/>
              </a:rPr>
              <a:t>Поговорите</a:t>
            </a:r>
            <a:r>
              <a:rPr lang="ru-RU" sz="2600" dirty="0">
                <a:solidFill>
                  <a:srgbClr val="000000"/>
                </a:solidFill>
                <a:sym typeface="Arial" charset="0"/>
              </a:rPr>
              <a:t> с детьми о том, </a:t>
            </a:r>
            <a:r>
              <a:rPr lang="en-US" sz="2600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2600" dirty="0">
                <a:solidFill>
                  <a:srgbClr val="000000"/>
                </a:solidFill>
                <a:sym typeface="Arial" charset="0"/>
              </a:rPr>
            </a:br>
            <a:r>
              <a:rPr lang="ru-RU" sz="2600" dirty="0">
                <a:solidFill>
                  <a:srgbClr val="000000"/>
                </a:solidFill>
                <a:sym typeface="Arial" charset="0"/>
              </a:rPr>
              <a:t>что они делают в </a:t>
            </a:r>
            <a:r>
              <a:rPr lang="ru-RU" sz="2600" dirty="0" smtClean="0">
                <a:solidFill>
                  <a:srgbClr val="000000"/>
                </a:solidFill>
                <a:sym typeface="Arial" charset="0"/>
              </a:rPr>
              <a:t>Интернете.</a:t>
            </a:r>
            <a:endParaRPr lang="ru-RU" sz="2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8437" name="Rectangle 33"/>
          <p:cNvSpPr>
            <a:spLocks noChangeArrowheads="1"/>
          </p:cNvSpPr>
          <p:nvPr/>
        </p:nvSpPr>
        <p:spPr bwMode="auto">
          <a:xfrm>
            <a:off x="1514475" y="4208463"/>
            <a:ext cx="64452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5000"/>
              </a:lnSpc>
              <a:spcBef>
                <a:spcPct val="70000"/>
              </a:spcBef>
              <a:buSzPct val="100000"/>
            </a:pPr>
            <a:r>
              <a:rPr lang="ru-RU" sz="2600" b="1" dirty="0">
                <a:solidFill>
                  <a:srgbClr val="000000"/>
                </a:solidFill>
                <a:sym typeface="Arial" charset="0"/>
              </a:rPr>
              <a:t>Держите</a:t>
            </a:r>
            <a:r>
              <a:rPr lang="ru-RU" sz="2600" dirty="0">
                <a:solidFill>
                  <a:srgbClr val="000000"/>
                </a:solidFill>
                <a:sym typeface="Arial" charset="0"/>
              </a:rPr>
              <a:t> личные сведения в </a:t>
            </a:r>
            <a:r>
              <a:rPr lang="ru-RU" sz="2600" dirty="0" smtClean="0">
                <a:solidFill>
                  <a:srgbClr val="000000"/>
                </a:solidFill>
                <a:sym typeface="Arial" charset="0"/>
              </a:rPr>
              <a:t>секрете.</a:t>
            </a:r>
            <a:endParaRPr lang="ru-RU" sz="2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8438" name="Rectangle 34"/>
          <p:cNvSpPr>
            <a:spLocks noChangeArrowheads="1"/>
          </p:cNvSpPr>
          <p:nvPr/>
        </p:nvSpPr>
        <p:spPr bwMode="auto">
          <a:xfrm>
            <a:off x="1514475" y="3281363"/>
            <a:ext cx="6445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5000"/>
              </a:lnSpc>
              <a:spcBef>
                <a:spcPct val="70000"/>
              </a:spcBef>
              <a:buSzPct val="100000"/>
            </a:pPr>
            <a:r>
              <a:rPr lang="ru-RU" sz="2600" b="1" dirty="0">
                <a:solidFill>
                  <a:srgbClr val="000000"/>
                </a:solidFill>
                <a:sym typeface="Arial" charset="0"/>
              </a:rPr>
              <a:t>Установите</a:t>
            </a:r>
            <a:r>
              <a:rPr lang="ru-RU" sz="2600" dirty="0">
                <a:solidFill>
                  <a:srgbClr val="000000"/>
                </a:solidFill>
                <a:sym typeface="Arial" charset="0"/>
              </a:rPr>
              <a:t> четкие правила использования </a:t>
            </a:r>
            <a:r>
              <a:rPr lang="ru-RU" sz="2600" dirty="0" smtClean="0">
                <a:solidFill>
                  <a:srgbClr val="000000"/>
                </a:solidFill>
                <a:sym typeface="Arial" charset="0"/>
              </a:rPr>
              <a:t>Интернета.</a:t>
            </a:r>
            <a:endParaRPr lang="ru-RU" sz="2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18439" name="Rectangle 35"/>
          <p:cNvSpPr>
            <a:spLocks noChangeArrowheads="1"/>
          </p:cNvSpPr>
          <p:nvPr/>
        </p:nvSpPr>
        <p:spPr bwMode="auto">
          <a:xfrm>
            <a:off x="1501775" y="4913313"/>
            <a:ext cx="6445250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5000"/>
              </a:lnSpc>
              <a:spcBef>
                <a:spcPct val="70000"/>
              </a:spcBef>
              <a:buSzPct val="100000"/>
            </a:pPr>
            <a:r>
              <a:rPr lang="ru-RU" sz="2600" b="1" dirty="0">
                <a:solidFill>
                  <a:srgbClr val="000000"/>
                </a:solidFill>
                <a:sym typeface="Arial" charset="0"/>
              </a:rPr>
              <a:t>Используйте</a:t>
            </a:r>
            <a:r>
              <a:rPr lang="ru-RU" sz="2600" dirty="0">
                <a:solidFill>
                  <a:srgbClr val="000000"/>
                </a:solidFill>
                <a:sym typeface="Arial" charset="0"/>
              </a:rPr>
              <a:t> программные продукты для обеспечения семейной </a:t>
            </a:r>
            <a:r>
              <a:rPr lang="ru-RU" sz="2600" dirty="0" smtClean="0">
                <a:solidFill>
                  <a:srgbClr val="000000"/>
                </a:solidFill>
                <a:sym typeface="Arial" charset="0"/>
              </a:rPr>
              <a:t>безопасности.</a:t>
            </a:r>
            <a:endParaRPr lang="ru-RU" sz="2600" dirty="0">
              <a:solidFill>
                <a:srgbClr val="000000"/>
              </a:solidFill>
              <a:sym typeface="Arial" charset="0"/>
            </a:endParaRPr>
          </a:p>
        </p:txBody>
      </p:sp>
      <p:pic>
        <p:nvPicPr>
          <p:cNvPr id="18440" name="Picture 40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325" y="2495550"/>
            <a:ext cx="6889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41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5325" y="3308350"/>
            <a:ext cx="6889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42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325" y="4121150"/>
            <a:ext cx="6889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43" descr="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5325" y="4933950"/>
            <a:ext cx="6889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2"/>
          <p:cNvSpPr>
            <a:spLocks noGrp="1" noChangeArrowheads="1"/>
          </p:cNvSpPr>
          <p:nvPr>
            <p:ph type="title"/>
          </p:nvPr>
        </p:nvSpPr>
        <p:spPr>
          <a:xfrm>
            <a:off x="652463" y="332656"/>
            <a:ext cx="7807969" cy="10795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FF"/>
                </a:solidFill>
                <a:sym typeface="Arial" charset="0"/>
              </a:rPr>
              <a:t>Обсудите с детьми </a:t>
            </a:r>
            <a:br>
              <a:rPr lang="ru-RU" sz="3600" b="1" dirty="0" smtClean="0">
                <a:solidFill>
                  <a:srgbClr val="FFFFFF"/>
                </a:solidFill>
                <a:sym typeface="Arial" charset="0"/>
              </a:rPr>
            </a:br>
            <a:r>
              <a:rPr lang="ru-RU" sz="3600" b="1" dirty="0" smtClean="0">
                <a:solidFill>
                  <a:srgbClr val="FFFFFF"/>
                </a:solidFill>
                <a:sym typeface="Arial" charset="0"/>
              </a:rPr>
              <a:t>опасности Интернета</a:t>
            </a:r>
          </a:p>
        </p:txBody>
      </p:sp>
      <p:sp>
        <p:nvSpPr>
          <p:cNvPr id="19460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51521" y="1526903"/>
            <a:ext cx="5854388" cy="4853259"/>
          </a:xfrm>
        </p:spPr>
        <p:txBody>
          <a:bodyPr/>
          <a:lstStyle/>
          <a:p>
            <a:pPr marL="400050" indent="-400050"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sym typeface="Arial" charset="0"/>
              </a:rPr>
              <a:t>Открыто поговорите </a:t>
            </a:r>
            <a:br>
              <a:rPr lang="ru-RU" sz="2800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sz="2800" dirty="0" smtClean="0">
                <a:solidFill>
                  <a:srgbClr val="000000"/>
                </a:solidFill>
                <a:sym typeface="Arial" charset="0"/>
              </a:rPr>
              <a:t>с детьми об опасностях Интернета, в том числе </a:t>
            </a:r>
            <a:br>
              <a:rPr lang="ru-RU" sz="2800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sz="2800" dirty="0" smtClean="0">
                <a:solidFill>
                  <a:srgbClr val="000000"/>
                </a:solidFill>
                <a:sym typeface="Arial" charset="0"/>
              </a:rPr>
              <a:t>и о следующем:</a:t>
            </a:r>
          </a:p>
          <a:p>
            <a:pPr marL="733425" lvl="1" indent="-331788"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Интернет-преступники,</a:t>
            </a:r>
          </a:p>
          <a:p>
            <a:pPr marL="733425" lvl="1" indent="-331788"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Недопустимый контент,</a:t>
            </a:r>
          </a:p>
          <a:p>
            <a:pPr marL="733425" lvl="1" indent="-331788"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Вторжение в частную жизнь.</a:t>
            </a:r>
          </a:p>
          <a:p>
            <a:pPr marL="400050" indent="-400050"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sym typeface="Arial" charset="0"/>
              </a:rPr>
              <a:t>Объясните им, как их собственное поведение может снизить угрозу и обеспечить безопасность </a:t>
            </a:r>
            <a:br>
              <a:rPr lang="ru-RU" sz="2800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sz="2800" dirty="0" smtClean="0">
                <a:solidFill>
                  <a:srgbClr val="000000"/>
                </a:solidFill>
                <a:sym typeface="Arial" charset="0"/>
              </a:rPr>
              <a:t>в Интернете.</a:t>
            </a:r>
          </a:p>
        </p:txBody>
      </p:sp>
      <p:pic>
        <p:nvPicPr>
          <p:cNvPr id="19461" name="Picture 43" descr="clear shadow line"/>
          <p:cNvPicPr>
            <a:picLocks noChangeAspect="1" noChangeArrowheads="1"/>
          </p:cNvPicPr>
          <p:nvPr/>
        </p:nvPicPr>
        <p:blipFill>
          <a:blip r:embed="rId4" cstate="print">
            <a:lum bright="42000"/>
          </a:blip>
          <a:srcRect/>
          <a:stretch>
            <a:fillRect/>
          </a:stretch>
        </p:blipFill>
        <p:spPr bwMode="hidden">
          <a:xfrm>
            <a:off x="5086350" y="5910263"/>
            <a:ext cx="3952875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8" descr="Parental_HiRes_l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5909" y="2329959"/>
            <a:ext cx="2722177" cy="275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969806" y="6317474"/>
            <a:ext cx="1989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Фильм 3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FFFFFF"/>
                </a:solidFill>
                <a:sym typeface="Arial" charset="0"/>
              </a:rPr>
              <a:t>Обсудите с детьми </a:t>
            </a:r>
            <a:br>
              <a:rPr lang="ru-RU" sz="3600" dirty="0" smtClean="0">
                <a:solidFill>
                  <a:srgbClr val="FFFFFF"/>
                </a:solidFill>
                <a:sym typeface="Arial" charset="0"/>
              </a:rPr>
            </a:br>
            <a:r>
              <a:rPr lang="ru-RU" sz="3600" dirty="0" smtClean="0">
                <a:solidFill>
                  <a:srgbClr val="FFFFFF"/>
                </a:solidFill>
                <a:sym typeface="Arial" charset="0"/>
              </a:rPr>
              <a:t>опасности Интернета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6589" y="4151079"/>
            <a:ext cx="363829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4332" y="1724887"/>
            <a:ext cx="2717427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3"/>
          <p:cNvSpPr txBox="1">
            <a:spLocks noChangeArrowheads="1"/>
          </p:cNvSpPr>
          <p:nvPr/>
        </p:nvSpPr>
        <p:spPr>
          <a:xfrm>
            <a:off x="251519" y="1928802"/>
            <a:ext cx="5225069" cy="4379923"/>
          </a:xfrm>
          <a:prstGeom prst="rect">
            <a:avLst/>
          </a:prstGeom>
        </p:spPr>
        <p:txBody>
          <a:bodyPr/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  <a:sym typeface="Arial" charset="0"/>
              </a:rPr>
              <a:t>Превратите Ваши беседы с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  <a:sym typeface="Arial" charset="0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  <a:sym typeface="Arial" charset="0"/>
              </a:rPr>
              <a:t>детьми в увлекательную игру с помощью интерактивного курса по безопасной работе в </a:t>
            </a:r>
          </a:p>
          <a:p>
            <a:pPr marL="400050" lvl="0" indent="-400050" eaLnBrk="0" hangingPunct="0">
              <a:spcBef>
                <a:spcPct val="20000"/>
              </a:spcBef>
              <a:buClr>
                <a:schemeClr val="folHlink"/>
              </a:buClr>
              <a:buSzPct val="80000"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  <a:sym typeface="Arial" charset="0"/>
              </a:rPr>
              <a:t>Интернет,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+mn-cs"/>
                <a:sym typeface="Arial" charset="0"/>
              </a:rPr>
              <a:t> например</a:t>
            </a:r>
          </a:p>
          <a:p>
            <a:pPr lvl="0" eaLnBrk="0" hangingPunct="0">
              <a:spcBef>
                <a:spcPct val="20000"/>
              </a:spcBef>
              <a:buClr>
                <a:schemeClr val="folHlink"/>
              </a:buClr>
              <a:buSzPct val="80000"/>
              <a:defRPr/>
            </a:pPr>
            <a:r>
              <a:rPr lang="en-US" sz="2800" dirty="0" smtClean="0">
                <a:solidFill>
                  <a:srgbClr val="000000"/>
                </a:solidFill>
                <a:latin typeface="+mn-lt"/>
                <a:cs typeface="+mn-cs"/>
                <a:sym typeface="Arial" charset="0"/>
                <a:hlinkClick r:id="rId6"/>
              </a:rPr>
              <a:t>http://www.microsoft.com/eesti/education/veebivend/koomiksid/rus/html/etusivu.htm</a:t>
            </a:r>
            <a:endParaRPr lang="ru-RU" sz="2800" dirty="0" smtClean="0">
              <a:solidFill>
                <a:srgbClr val="000000"/>
              </a:solidFill>
              <a:latin typeface="+mn-lt"/>
              <a:cs typeface="+mn-cs"/>
              <a:sym typeface="Arial" charset="0"/>
            </a:endParaRPr>
          </a:p>
          <a:p>
            <a:pPr lvl="0" eaLnBrk="0" hangingPunct="0">
              <a:spcBef>
                <a:spcPct val="20000"/>
              </a:spcBef>
              <a:buClr>
                <a:schemeClr val="folHlink"/>
              </a:buClr>
              <a:buSzPct val="80000"/>
              <a:defRPr/>
            </a:pPr>
            <a:r>
              <a:rPr lang="en-US" sz="4000" b="1" dirty="0">
                <a:solidFill>
                  <a:srgbClr val="000000"/>
                </a:solidFill>
                <a:latin typeface="+mn-lt"/>
                <a:cs typeface="+mn-cs"/>
                <a:sym typeface="Arial" charset="0"/>
              </a:rPr>
              <a:t>https://clck.ru/9SCvG</a:t>
            </a:r>
            <a:endParaRPr lang="ru-RU" sz="4000" b="1" dirty="0" smtClean="0">
              <a:solidFill>
                <a:srgbClr val="000000"/>
              </a:solidFill>
              <a:latin typeface="+mn-lt"/>
              <a:cs typeface="+mn-cs"/>
              <a:sym typeface="Arial" charset="0"/>
            </a:endParaRPr>
          </a:p>
          <a:p>
            <a:pPr marL="400050" lvl="0" indent="-400050" eaLnBrk="0" hangingPunct="0">
              <a:spcBef>
                <a:spcPct val="20000"/>
              </a:spcBef>
              <a:buClr>
                <a:schemeClr val="folHlink"/>
              </a:buClr>
              <a:buSzPct val="80000"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+mn-cs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24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0"/>
          <p:cNvSpPr>
            <a:spLocks noGrp="1" noChangeArrowheads="1"/>
          </p:cNvSpPr>
          <p:nvPr>
            <p:ph type="title"/>
          </p:nvPr>
        </p:nvSpPr>
        <p:spPr>
          <a:xfrm>
            <a:off x="733425" y="188640"/>
            <a:ext cx="7135813" cy="1079500"/>
          </a:xfrm>
        </p:spPr>
        <p:txBody>
          <a:bodyPr/>
          <a:lstStyle/>
          <a:p>
            <a:r>
              <a:rPr lang="ru-RU" sz="3600" dirty="0" smtClean="0">
                <a:solidFill>
                  <a:srgbClr val="FFFFFF"/>
                </a:solidFill>
                <a:sym typeface="Arial" charset="0"/>
              </a:rPr>
              <a:t>Уделите внимание тому, чем </a:t>
            </a:r>
            <a:br>
              <a:rPr lang="ru-RU" sz="3600" dirty="0" smtClean="0">
                <a:solidFill>
                  <a:srgbClr val="FFFFFF"/>
                </a:solidFill>
                <a:sym typeface="Arial" charset="0"/>
              </a:rPr>
            </a:br>
            <a:r>
              <a:rPr lang="ru-RU" sz="3600" dirty="0" smtClean="0">
                <a:solidFill>
                  <a:srgbClr val="FFFFFF"/>
                </a:solidFill>
                <a:sym typeface="Arial" charset="0"/>
              </a:rPr>
              <a:t>дети занимаются в Интернете</a:t>
            </a:r>
          </a:p>
        </p:txBody>
      </p:sp>
      <p:sp>
        <p:nvSpPr>
          <p:cNvPr id="2048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79512" y="1484785"/>
            <a:ext cx="6624736" cy="4895378"/>
          </a:xfrm>
        </p:spPr>
        <p:txBody>
          <a:bodyPr/>
          <a:lstStyle/>
          <a:p>
            <a:pPr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Держите компьютер </a:t>
            </a:r>
            <a:br>
              <a:rPr lang="ru-RU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в центре внимания.</a:t>
            </a:r>
          </a:p>
          <a:p>
            <a:pPr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Узнайте, для чего </a:t>
            </a:r>
            <a:br>
              <a:rPr lang="ru-RU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Ваши дети используют Интернет.</a:t>
            </a:r>
          </a:p>
          <a:p>
            <a:pPr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Позвольте Вашим детям учить Вас.</a:t>
            </a:r>
          </a:p>
          <a:p>
            <a:pPr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Научите их доверять </a:t>
            </a:r>
            <a:br>
              <a:rPr lang="ru-RU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своим инстинктам.</a:t>
            </a:r>
          </a:p>
          <a:p>
            <a:pPr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Убедите их сообщать </a:t>
            </a:r>
            <a:br>
              <a:rPr lang="ru-RU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о любых неприятностях.</a:t>
            </a:r>
          </a:p>
        </p:txBody>
      </p:sp>
      <p:pic>
        <p:nvPicPr>
          <p:cNvPr id="20485" name="Picture 6" descr="Kid_Monit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916832"/>
            <a:ext cx="2288803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926" y="4077072"/>
            <a:ext cx="1857074" cy="2794736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1506" name="Picture 9" descr="plashk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6632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332656"/>
            <a:ext cx="8123238" cy="585788"/>
          </a:xfrm>
        </p:spPr>
        <p:txBody>
          <a:bodyPr/>
          <a:lstStyle/>
          <a:p>
            <a:r>
              <a:rPr lang="ru-RU" sz="3600" dirty="0" smtClean="0">
                <a:solidFill>
                  <a:srgbClr val="FFFFFF"/>
                </a:solidFill>
                <a:sym typeface="Arial" charset="0"/>
              </a:rPr>
              <a:t>Держите личные сведения в секрете</a:t>
            </a:r>
          </a:p>
        </p:txBody>
      </p:sp>
      <p:sp>
        <p:nvSpPr>
          <p:cNvPr id="2150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5496" y="1376040"/>
            <a:ext cx="7956376" cy="4717256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Научите детей советоваться с Вами, прежде чем предоставить личные сведения в Интернете.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Следите за деятельностью детей в Интернете.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Научите детей сообщать Вам о подозрительных действиях.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Помогите детям выбрать подходящие псевдонимы и адреса электронной почты.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6" descr="NO_atta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268760"/>
            <a:ext cx="24638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10"/>
          <p:cNvSpPr>
            <a:spLocks noGrp="1" noChangeArrowheads="1"/>
          </p:cNvSpPr>
          <p:nvPr>
            <p:ph type="title"/>
          </p:nvPr>
        </p:nvSpPr>
        <p:spPr>
          <a:xfrm>
            <a:off x="722313" y="332656"/>
            <a:ext cx="7451725" cy="1025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3600" dirty="0" smtClean="0">
                <a:solidFill>
                  <a:srgbClr val="FFFFFF"/>
                </a:solidFill>
                <a:sym typeface="Arial" charset="0"/>
              </a:rPr>
              <a:t>Установите четкие правила использования Интернета</a:t>
            </a:r>
          </a:p>
        </p:txBody>
      </p:sp>
      <p:sp>
        <p:nvSpPr>
          <p:cNvPr id="2253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51520" y="1758950"/>
            <a:ext cx="7488831" cy="5099050"/>
          </a:xfrm>
        </p:spPr>
        <p:txBody>
          <a:bodyPr/>
          <a:lstStyle/>
          <a:p>
            <a:pPr>
              <a:lnSpc>
                <a:spcPct val="85000"/>
              </a:lnSpc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Не открывайте файлы для общего доступа и не открывайте вложения. </a:t>
            </a:r>
          </a:p>
          <a:p>
            <a:pPr>
              <a:lnSpc>
                <a:spcPct val="85000"/>
              </a:lnSpc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Не щелкайте по ссылкам  в сообщениях электронной почты.</a:t>
            </a:r>
          </a:p>
          <a:p>
            <a:pPr>
              <a:lnSpc>
                <a:spcPct val="85000"/>
              </a:lnSpc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Относитесь к другим так, как хотите, чтобы относились </a:t>
            </a:r>
            <a:br>
              <a:rPr lang="ru-RU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к вам.</a:t>
            </a:r>
          </a:p>
          <a:p>
            <a:pPr>
              <a:lnSpc>
                <a:spcPct val="85000"/>
              </a:lnSpc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Защищайте себя.</a:t>
            </a:r>
          </a:p>
          <a:p>
            <a:pPr>
              <a:lnSpc>
                <a:spcPct val="85000"/>
              </a:lnSpc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Уважайте собственность других людей.</a:t>
            </a:r>
          </a:p>
          <a:p>
            <a:pPr>
              <a:lnSpc>
                <a:spcPct val="85000"/>
              </a:lnSpc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Никогда не отправляйтесь на личную встречу с «другом» из Интернета.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9"/>
          <p:cNvSpPr>
            <a:spLocks noGrp="1" noChangeArrowheads="1"/>
          </p:cNvSpPr>
          <p:nvPr>
            <p:ph type="title"/>
          </p:nvPr>
        </p:nvSpPr>
        <p:spPr>
          <a:xfrm>
            <a:off x="720725" y="541338"/>
            <a:ext cx="7940675" cy="968375"/>
          </a:xfrm>
        </p:spPr>
        <p:txBody>
          <a:bodyPr/>
          <a:lstStyle/>
          <a:p>
            <a:r>
              <a:rPr lang="ru-RU" sz="3200" dirty="0" smtClean="0">
                <a:solidFill>
                  <a:srgbClr val="FFFFFF"/>
                </a:solidFill>
                <a:sym typeface="Arial" charset="0"/>
              </a:rPr>
              <a:t>Используйте программы для обеспечения семейной безопасности</a:t>
            </a:r>
          </a:p>
        </p:txBody>
      </p:sp>
      <p:sp>
        <p:nvSpPr>
          <p:cNvPr id="2355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79512" y="2398712"/>
            <a:ext cx="5403205" cy="3933825"/>
          </a:xfrm>
        </p:spPr>
        <p:txBody>
          <a:bodyPr/>
          <a:lstStyle/>
          <a:p>
            <a:pPr marL="0" indent="0">
              <a:spcBef>
                <a:spcPct val="50000"/>
              </a:spcBef>
              <a:buClr>
                <a:schemeClr val="folHlink"/>
              </a:buClr>
              <a:buSzPct val="80000"/>
              <a:buNone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Помогает родителям управлять контентом, который просматривают дети, а также быть в курсе того, чем они занимаются и с кем общаются </a:t>
            </a:r>
            <a:br>
              <a:rPr lang="ru-RU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в Интернете</a:t>
            </a:r>
          </a:p>
        </p:txBody>
      </p:sp>
      <p:pic>
        <p:nvPicPr>
          <p:cNvPr id="23557" name="Picture 6" descr="MSN icon parental control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916832"/>
            <a:ext cx="372586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9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9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srgbClr val="FFFFFF"/>
                </a:solidFill>
                <a:sym typeface="Arial" charset="0"/>
              </a:rPr>
              <a:t>Используйте программы для обеспечения семейной безопасности</a:t>
            </a: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>
          <a:xfrm>
            <a:off x="214282" y="2285992"/>
            <a:ext cx="4933782" cy="139223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	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Активируйте функцию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родительского контроля,  доступную в ОС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Arial" charset="0"/>
              </a:rPr>
              <a:t>Windows 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  <a:sym typeface="Arial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8880" y="4437112"/>
            <a:ext cx="3000363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57818" y="4071942"/>
            <a:ext cx="3095627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8104" y="1892278"/>
            <a:ext cx="307183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20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825" y="2540000"/>
            <a:ext cx="70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1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825" y="3522663"/>
            <a:ext cx="70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2" descr="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825" y="4511675"/>
            <a:ext cx="701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16"/>
          <p:cNvSpPr>
            <a:spLocks noChangeArrowheads="1"/>
          </p:cNvSpPr>
          <p:nvPr/>
        </p:nvSpPr>
        <p:spPr bwMode="auto">
          <a:xfrm>
            <a:off x="1581150" y="2479675"/>
            <a:ext cx="733107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SzPct val="100000"/>
            </a:pPr>
            <a:r>
              <a:rPr lang="ru-RU" sz="2600" b="1" dirty="0">
                <a:solidFill>
                  <a:srgbClr val="000000"/>
                </a:solidFill>
                <a:sym typeface="Arial" charset="0"/>
              </a:rPr>
              <a:t>Выработайте</a:t>
            </a:r>
            <a:r>
              <a:rPr lang="ru-RU" sz="2600" dirty="0">
                <a:solidFill>
                  <a:srgbClr val="000000"/>
                </a:solidFill>
                <a:sym typeface="Arial" charset="0"/>
              </a:rPr>
              <a:t> линию поведения в Интернете, снижающую риски для вашей </a:t>
            </a:r>
            <a:r>
              <a:rPr lang="ru-RU" sz="2600" dirty="0" smtClean="0">
                <a:solidFill>
                  <a:srgbClr val="000000"/>
                </a:solidFill>
                <a:sym typeface="Arial" charset="0"/>
              </a:rPr>
              <a:t>безопасности.</a:t>
            </a:r>
            <a:r>
              <a:rPr lang="ru-RU" sz="3200" dirty="0" smtClean="0">
                <a:solidFill>
                  <a:srgbClr val="000000"/>
                </a:solidFill>
                <a:sym typeface="Arial" charset="0"/>
              </a:rPr>
              <a:t> </a:t>
            </a:r>
            <a:endParaRPr lang="ru-RU" sz="32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4583" name="Rectangle 16"/>
          <p:cNvSpPr>
            <a:spLocks noChangeArrowheads="1"/>
          </p:cNvSpPr>
          <p:nvPr/>
        </p:nvSpPr>
        <p:spPr bwMode="auto">
          <a:xfrm>
            <a:off x="1581150" y="3517900"/>
            <a:ext cx="73310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SzPct val="100000"/>
            </a:pPr>
            <a:r>
              <a:rPr lang="ru-RU" sz="2600" b="1" dirty="0">
                <a:solidFill>
                  <a:srgbClr val="000000"/>
                </a:solidFill>
                <a:sym typeface="Arial" charset="0"/>
              </a:rPr>
              <a:t>Обращайтесь </a:t>
            </a:r>
            <a:r>
              <a:rPr lang="ru-RU" sz="2600" dirty="0">
                <a:solidFill>
                  <a:srgbClr val="000000"/>
                </a:solidFill>
                <a:sym typeface="Arial" charset="0"/>
              </a:rPr>
              <a:t>с личными сведениями </a:t>
            </a:r>
            <a:r>
              <a:rPr lang="ru-RU" sz="2600" dirty="0" smtClean="0">
                <a:solidFill>
                  <a:srgbClr val="000000"/>
                </a:solidFill>
                <a:sym typeface="Arial" charset="0"/>
              </a:rPr>
              <a:t>аккуратно.</a:t>
            </a:r>
            <a:endParaRPr lang="ru-RU" sz="2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4584" name="Rectangle 16"/>
          <p:cNvSpPr>
            <a:spLocks noChangeArrowheads="1"/>
          </p:cNvSpPr>
          <p:nvPr/>
        </p:nvSpPr>
        <p:spPr bwMode="auto">
          <a:xfrm>
            <a:off x="1581150" y="4459288"/>
            <a:ext cx="7331075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buSzPct val="100000"/>
            </a:pPr>
            <a:r>
              <a:rPr lang="ru-RU" sz="2600" b="1" dirty="0">
                <a:solidFill>
                  <a:srgbClr val="000000"/>
                </a:solidFill>
                <a:sym typeface="Arial" charset="0"/>
              </a:rPr>
              <a:t>Используйте</a:t>
            </a:r>
            <a:r>
              <a:rPr lang="ru-RU" sz="2600" dirty="0">
                <a:solidFill>
                  <a:srgbClr val="000000"/>
                </a:solidFill>
                <a:sym typeface="Arial" charset="0"/>
              </a:rPr>
              <a:t> технологии для снижения рисков и при необходимости поднимайте </a:t>
            </a:r>
            <a:r>
              <a:rPr lang="ru-RU" sz="2600" dirty="0" smtClean="0">
                <a:solidFill>
                  <a:srgbClr val="000000"/>
                </a:solidFill>
                <a:sym typeface="Arial" charset="0"/>
              </a:rPr>
              <a:t>тревогу.</a:t>
            </a:r>
            <a:endParaRPr lang="ru-RU" sz="26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24585" name="Rectangle 15"/>
          <p:cNvSpPr>
            <a:spLocks noChangeArrowheads="1"/>
          </p:cNvSpPr>
          <p:nvPr/>
        </p:nvSpPr>
        <p:spPr bwMode="auto">
          <a:xfrm>
            <a:off x="673100" y="482600"/>
            <a:ext cx="8097838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buSzPct val="100000"/>
            </a:pPr>
            <a:r>
              <a:rPr lang="ru-RU" sz="3200">
                <a:solidFill>
                  <a:srgbClr val="FFFFFF"/>
                </a:solidFill>
                <a:sym typeface="Arial" charset="0"/>
              </a:rPr>
              <a:t>Действия, которые помогут защитить</a:t>
            </a:r>
            <a:r>
              <a:rPr lang="ru-RU" sz="3600">
                <a:solidFill>
                  <a:srgbClr val="FFFFFF"/>
                </a:solidFill>
                <a:sym typeface="Arial" charset="0"/>
              </a:rPr>
              <a:t> </a:t>
            </a:r>
            <a:br>
              <a:rPr lang="ru-RU" sz="3600">
                <a:solidFill>
                  <a:srgbClr val="FFFFFF"/>
                </a:solidFill>
                <a:sym typeface="Arial" charset="0"/>
              </a:rPr>
            </a:br>
            <a:r>
              <a:rPr lang="ru-RU" sz="4400" b="1" i="1">
                <a:solidFill>
                  <a:srgbClr val="FFFFFF"/>
                </a:solidFill>
                <a:sym typeface="Arial" charset="0"/>
              </a:rPr>
              <a:t>ваши личные сведения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1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11"/>
          <p:cNvSpPr>
            <a:spLocks noGrp="1" noChangeArrowheads="1"/>
          </p:cNvSpPr>
          <p:nvPr>
            <p:ph type="title"/>
          </p:nvPr>
        </p:nvSpPr>
        <p:spPr>
          <a:xfrm>
            <a:off x="688975" y="609600"/>
            <a:ext cx="7834313" cy="86042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FFFF"/>
                </a:solidFill>
                <a:sym typeface="Arial" charset="0"/>
              </a:rPr>
              <a:t>Выработайте линию поведения в Интернете, снижающую риски для вашей безопасности</a:t>
            </a:r>
          </a:p>
        </p:txBody>
      </p:sp>
      <p:sp>
        <p:nvSpPr>
          <p:cNvPr id="2560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3095625" y="2005014"/>
            <a:ext cx="5770563" cy="3086100"/>
          </a:xfrm>
        </p:spPr>
        <p:txBody>
          <a:bodyPr/>
          <a:lstStyle/>
          <a:p>
            <a:pPr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sym typeface="Arial" charset="0"/>
              </a:rPr>
              <a:t>Удаляйте нежелательную почту, не открывая ее.</a:t>
            </a:r>
          </a:p>
          <a:p>
            <a:pPr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sym typeface="Arial" charset="0"/>
              </a:rPr>
              <a:t>Остерегайтесь мошенничества в Интернете.</a:t>
            </a:r>
          </a:p>
          <a:p>
            <a:pPr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3600" dirty="0" smtClean="0">
                <a:solidFill>
                  <a:srgbClr val="000000"/>
                </a:solidFill>
                <a:sym typeface="Arial" charset="0"/>
              </a:rPr>
              <a:t>Используйте надежные пароли.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01700" y="1638300"/>
            <a:ext cx="287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</a:p>
        </p:txBody>
      </p:sp>
      <p:pic>
        <p:nvPicPr>
          <p:cNvPr id="25606" name="Picture 30" descr="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679700"/>
            <a:ext cx="2484437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9" descr="malicious em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05013"/>
            <a:ext cx="250825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1"/>
          <p:cNvSpPr>
            <a:spLocks noGrp="1" noChangeArrowheads="1"/>
          </p:cNvSpPr>
          <p:nvPr>
            <p:ph type="title"/>
          </p:nvPr>
        </p:nvSpPr>
        <p:spPr>
          <a:xfrm>
            <a:off x="736600" y="495300"/>
            <a:ext cx="6918325" cy="1079500"/>
          </a:xfrm>
        </p:spPr>
        <p:txBody>
          <a:bodyPr/>
          <a:lstStyle/>
          <a:p>
            <a:r>
              <a:rPr lang="ru-RU" sz="3600" smtClean="0">
                <a:solidFill>
                  <a:srgbClr val="FFFFFF"/>
                </a:solidFill>
                <a:sym typeface="Arial" charset="0"/>
              </a:rPr>
              <a:t>Интернет — мир широких возможностей</a:t>
            </a:r>
          </a:p>
        </p:txBody>
      </p:sp>
      <p:sp>
        <p:nvSpPr>
          <p:cNvPr id="3076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59213" y="2312988"/>
            <a:ext cx="5284787" cy="3438525"/>
          </a:xfrm>
        </p:spPr>
        <p:txBody>
          <a:bodyPr/>
          <a:lstStyle/>
          <a:p>
            <a:pPr marL="400050" indent="-400050">
              <a:spcBef>
                <a:spcPct val="70000"/>
              </a:spcBef>
              <a:buFont typeface="Arial" charset="0"/>
              <a:buNone/>
            </a:pPr>
            <a:r>
              <a:rPr lang="ru-RU" sz="2400" b="1" dirty="0" smtClean="0">
                <a:solidFill>
                  <a:schemeClr val="folHlink"/>
                </a:solidFill>
                <a:sym typeface="Arial" charset="0"/>
              </a:rPr>
              <a:t>Интернет позволяет вам: </a:t>
            </a:r>
          </a:p>
          <a:p>
            <a:pPr marL="400050" indent="-400050">
              <a:spcBef>
                <a:spcPct val="700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2400" dirty="0">
                <a:solidFill>
                  <a:srgbClr val="000000"/>
                </a:solidFill>
                <a:sym typeface="Arial" charset="0"/>
              </a:rPr>
              <a:t>О</a:t>
            </a:r>
            <a:r>
              <a:rPr lang="ru-RU" sz="2400" dirty="0" smtClean="0">
                <a:solidFill>
                  <a:srgbClr val="000000"/>
                </a:solidFill>
                <a:sym typeface="Arial" charset="0"/>
              </a:rPr>
              <a:t>бщаться с друзьями, семьей, коллегами.</a:t>
            </a:r>
          </a:p>
          <a:p>
            <a:pPr marL="400050" indent="-400050">
              <a:spcBef>
                <a:spcPct val="700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2400" dirty="0">
                <a:solidFill>
                  <a:srgbClr val="000000"/>
                </a:solidFill>
                <a:sym typeface="Arial" charset="0"/>
              </a:rPr>
              <a:t>П</a:t>
            </a:r>
            <a:r>
              <a:rPr lang="ru-RU" sz="2400" dirty="0" smtClean="0">
                <a:solidFill>
                  <a:srgbClr val="000000"/>
                </a:solidFill>
                <a:sym typeface="Arial" charset="0"/>
              </a:rPr>
              <a:t>олучать доступ к информации и развлечениям.</a:t>
            </a:r>
          </a:p>
          <a:p>
            <a:pPr marL="400050" indent="-400050">
              <a:spcBef>
                <a:spcPct val="700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2400" dirty="0">
                <a:solidFill>
                  <a:srgbClr val="000000"/>
                </a:solidFill>
                <a:sym typeface="Arial" charset="0"/>
              </a:rPr>
              <a:t>У</a:t>
            </a:r>
            <a:r>
              <a:rPr lang="ru-RU" sz="2400" dirty="0" smtClean="0">
                <a:solidFill>
                  <a:srgbClr val="000000"/>
                </a:solidFill>
                <a:sym typeface="Arial" charset="0"/>
              </a:rPr>
              <a:t>читься, встречаться </a:t>
            </a:r>
            <a:br>
              <a:rPr lang="ru-RU" sz="2400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sz="2400" dirty="0" smtClean="0">
                <a:solidFill>
                  <a:srgbClr val="000000"/>
                </a:solidFill>
                <a:sym typeface="Arial" charset="0"/>
              </a:rPr>
              <a:t>с людьми и узнавать новое.</a:t>
            </a:r>
          </a:p>
        </p:txBody>
      </p:sp>
      <p:pic>
        <p:nvPicPr>
          <p:cNvPr id="3077" name="Picture 23" descr="coll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" y="1474788"/>
            <a:ext cx="35782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0" name="Rectangle 30"/>
          <p:cNvSpPr>
            <a:spLocks noChangeArrowheads="1"/>
          </p:cNvSpPr>
          <p:nvPr/>
        </p:nvSpPr>
        <p:spPr bwMode="hidden">
          <a:xfrm>
            <a:off x="555625" y="5087938"/>
            <a:ext cx="3014663" cy="6667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6275"/>
                  <a:invGamma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 w="12700" algn="ctr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17859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dirty="0" smtClean="0"/>
              <a:t>Все говорят, что нельзя в качестве пароля использовать кличку собаки. Не знаю, а мне нравится, как зовут мою собаку:</a:t>
            </a:r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 algn="ctr">
              <a:buFont typeface="Arial" charset="0"/>
              <a:buNone/>
            </a:pPr>
            <a:r>
              <a:rPr lang="ru-RU" b="1" dirty="0" smtClean="0"/>
              <a:t>!</a:t>
            </a:r>
            <a:r>
              <a:rPr lang="en-US" b="1" dirty="0" smtClean="0"/>
              <a:t>gA4=u6$rU%</a:t>
            </a:r>
            <a:endParaRPr lang="en-US" dirty="0" smtClean="0"/>
          </a:p>
          <a:p>
            <a:pPr marL="0" indent="0">
              <a:buFont typeface="Arial" charset="0"/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11"/>
          <p:cNvSpPr>
            <a:spLocks noGrp="1" noChangeArrowheads="1"/>
          </p:cNvSpPr>
          <p:nvPr>
            <p:ph type="title"/>
          </p:nvPr>
        </p:nvSpPr>
        <p:spPr>
          <a:xfrm>
            <a:off x="687388" y="506413"/>
            <a:ext cx="6943725" cy="1079500"/>
          </a:xfrm>
        </p:spPr>
        <p:txBody>
          <a:bodyPr/>
          <a:lstStyle/>
          <a:p>
            <a:r>
              <a:rPr lang="ru-RU" sz="3600" smtClean="0">
                <a:solidFill>
                  <a:srgbClr val="FFFFFF"/>
                </a:solidFill>
                <a:sym typeface="Arial" charset="0"/>
              </a:rPr>
              <a:t>Осторожно обращайтесь </a:t>
            </a:r>
            <a:br>
              <a:rPr lang="ru-RU" sz="3600" smtClean="0">
                <a:solidFill>
                  <a:srgbClr val="FFFFFF"/>
                </a:solidFill>
                <a:sym typeface="Arial" charset="0"/>
              </a:rPr>
            </a:br>
            <a:r>
              <a:rPr lang="ru-RU" sz="3600" smtClean="0">
                <a:solidFill>
                  <a:srgbClr val="FFFFFF"/>
                </a:solidFill>
                <a:sym typeface="Arial" charset="0"/>
              </a:rPr>
              <a:t>с личными сведениями</a:t>
            </a:r>
          </a:p>
        </p:txBody>
      </p:sp>
      <p:pic>
        <p:nvPicPr>
          <p:cNvPr id="27652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21" y="1878012"/>
            <a:ext cx="2792412" cy="3962400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27653" name="Rectangle 12"/>
          <p:cNvSpPr>
            <a:spLocks noChangeArrowheads="1"/>
          </p:cNvSpPr>
          <p:nvPr/>
        </p:nvSpPr>
        <p:spPr bwMode="auto">
          <a:xfrm>
            <a:off x="2627784" y="1981200"/>
            <a:ext cx="64087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2400" dirty="0">
                <a:solidFill>
                  <a:srgbClr val="000000"/>
                </a:solidFill>
                <a:sym typeface="Arial" charset="0"/>
              </a:rPr>
              <a:t>Никогда не сообщайте личные сведения в </a:t>
            </a:r>
            <a:r>
              <a:rPr lang="ru-RU" sz="2400" b="1" dirty="0">
                <a:solidFill>
                  <a:srgbClr val="000000"/>
                </a:solidFill>
                <a:sym typeface="Arial" charset="0"/>
              </a:rPr>
              <a:t>мгновенных сообщениях или электронной </a:t>
            </a:r>
            <a:r>
              <a:rPr lang="ru-RU" sz="2400" dirty="0" smtClean="0">
                <a:solidFill>
                  <a:srgbClr val="000000"/>
                </a:solidFill>
                <a:sym typeface="Arial" charset="0"/>
              </a:rPr>
              <a:t>почте.</a:t>
            </a:r>
            <a:endParaRPr lang="ru-RU" sz="2400" dirty="0">
              <a:solidFill>
                <a:srgbClr val="000000"/>
              </a:solidFill>
              <a:sym typeface="Arial" charset="0"/>
            </a:endParaRP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2400" dirty="0">
                <a:solidFill>
                  <a:srgbClr val="000000"/>
                </a:solidFill>
                <a:sym typeface="Arial" charset="0"/>
              </a:rPr>
              <a:t>Пользуйтесь только безопасными </a:t>
            </a:r>
            <a:br>
              <a:rPr lang="ru-RU" sz="2400" dirty="0">
                <a:solidFill>
                  <a:srgbClr val="000000"/>
                </a:solidFill>
                <a:sym typeface="Arial" charset="0"/>
              </a:rPr>
            </a:br>
            <a:r>
              <a:rPr lang="ru-RU" sz="2400" dirty="0">
                <a:solidFill>
                  <a:srgbClr val="000000"/>
                </a:solidFill>
                <a:sym typeface="Arial" charset="0"/>
              </a:rPr>
              <a:t>и надежными </a:t>
            </a:r>
            <a:r>
              <a:rPr lang="ru-RU" sz="2400" dirty="0" smtClean="0">
                <a:solidFill>
                  <a:srgbClr val="000000"/>
                </a:solidFill>
                <a:sym typeface="Arial" charset="0"/>
              </a:rPr>
              <a:t>веб-узлами.</a:t>
            </a:r>
            <a:endParaRPr lang="ru-RU" sz="2400" dirty="0">
              <a:solidFill>
                <a:srgbClr val="000000"/>
              </a:solidFill>
              <a:sym typeface="Arial" charset="0"/>
            </a:endParaRP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2400" dirty="0">
                <a:solidFill>
                  <a:srgbClr val="000000"/>
                </a:solidFill>
                <a:sym typeface="Arial" charset="0"/>
              </a:rPr>
              <a:t>Убедитесь, что Вы попали именно туда, куда намеревались: веб-узлы могут быть </a:t>
            </a:r>
            <a:r>
              <a:rPr lang="ru-RU" sz="2400" dirty="0" smtClean="0">
                <a:solidFill>
                  <a:srgbClr val="000000"/>
                </a:solidFill>
                <a:sym typeface="Arial" charset="0"/>
              </a:rPr>
              <a:t>поддельными.</a:t>
            </a:r>
            <a:endParaRPr lang="ru-RU" sz="2400" dirty="0">
              <a:solidFill>
                <a:srgbClr val="000000"/>
              </a:solidFill>
              <a:sym typeface="Arial" charset="0"/>
            </a:endParaRP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2400" dirty="0">
                <a:solidFill>
                  <a:srgbClr val="000000"/>
                </a:solidFill>
                <a:sym typeface="Arial" charset="0"/>
              </a:rPr>
              <a:t>Избегайте финансовых операций </a:t>
            </a:r>
            <a:br>
              <a:rPr lang="ru-RU" sz="2400" dirty="0">
                <a:solidFill>
                  <a:srgbClr val="000000"/>
                </a:solidFill>
                <a:sym typeface="Arial" charset="0"/>
              </a:rPr>
            </a:br>
            <a:r>
              <a:rPr lang="ru-RU" sz="2400" dirty="0">
                <a:solidFill>
                  <a:srgbClr val="000000"/>
                </a:solidFill>
                <a:sym typeface="Arial" charset="0"/>
              </a:rPr>
              <a:t>по беспроводным </a:t>
            </a:r>
            <a:r>
              <a:rPr lang="ru-RU" sz="2400" dirty="0" smtClean="0">
                <a:solidFill>
                  <a:srgbClr val="000000"/>
                </a:solidFill>
                <a:sym typeface="Arial" charset="0"/>
              </a:rPr>
              <a:t>сетям.</a:t>
            </a:r>
            <a:endParaRPr lang="ru-RU" sz="2400" dirty="0">
              <a:solidFill>
                <a:srgbClr val="000000"/>
              </a:solidFill>
              <a:sym typeface="Arial" charset="0"/>
            </a:endParaRPr>
          </a:p>
          <a:p>
            <a:pPr marL="571500" indent="-571500">
              <a:lnSpc>
                <a:spcPct val="90000"/>
              </a:lnSpc>
              <a:spcBef>
                <a:spcPct val="300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2400" dirty="0">
                <a:solidFill>
                  <a:srgbClr val="000000"/>
                </a:solidFill>
                <a:sym typeface="Arial" charset="0"/>
              </a:rPr>
              <a:t>В публичном месте сохраняйте </a:t>
            </a:r>
            <a:r>
              <a:rPr lang="ru-RU" sz="2400" dirty="0" smtClean="0">
                <a:solidFill>
                  <a:srgbClr val="000000"/>
                </a:solidFill>
                <a:sym typeface="Arial" charset="0"/>
              </a:rPr>
              <a:t>конфиденциальность.</a:t>
            </a:r>
            <a:endParaRPr lang="ru-RU" sz="2400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12" descr="MSN icon popup gu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853" y="1916832"/>
            <a:ext cx="312494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12" descr="plashk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571500"/>
            <a:ext cx="7700963" cy="914400"/>
          </a:xfrm>
        </p:spPr>
        <p:txBody>
          <a:bodyPr/>
          <a:lstStyle/>
          <a:p>
            <a:r>
              <a:rPr lang="ru-RU" sz="3000" b="1" dirty="0" smtClean="0">
                <a:solidFill>
                  <a:srgbClr val="FFFFFF"/>
                </a:solidFill>
                <a:sym typeface="Arial" charset="0"/>
              </a:rPr>
              <a:t>Пользуйтесь технологиями </a:t>
            </a:r>
            <a:r>
              <a:rPr lang="ru-RU" sz="3000" b="1" dirty="0" err="1" smtClean="0">
                <a:solidFill>
                  <a:srgbClr val="FFFFFF"/>
                </a:solidFill>
                <a:sym typeface="Arial" charset="0"/>
              </a:rPr>
              <a:t>антифишинга</a:t>
            </a:r>
            <a:r>
              <a:rPr lang="ru-RU" sz="3000" b="1" dirty="0" smtClean="0">
                <a:solidFill>
                  <a:srgbClr val="FFFFFF"/>
                </a:solidFill>
                <a:sym typeface="Arial" charset="0"/>
              </a:rPr>
              <a:t> и защиты от нежелательной почты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749093"/>
            <a:ext cx="5640039" cy="4631070"/>
          </a:xfrm>
        </p:spPr>
        <p:txBody>
          <a:bodyPr/>
          <a:lstStyle/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sym typeface="Arial" charset="0"/>
              </a:rPr>
              <a:t>Множество поставщиков электронной почты, </a:t>
            </a:r>
            <a:br>
              <a:rPr lang="ru-RU" sz="2800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sz="2800" dirty="0" smtClean="0">
                <a:solidFill>
                  <a:srgbClr val="000000"/>
                </a:solidFill>
                <a:sym typeface="Arial" charset="0"/>
              </a:rPr>
              <a:t>(</a:t>
            </a:r>
            <a:r>
              <a:rPr lang="ru-RU" sz="2800" dirty="0" err="1" smtClean="0">
                <a:solidFill>
                  <a:srgbClr val="000000"/>
                </a:solidFill>
                <a:sym typeface="Arial" charset="0"/>
              </a:rPr>
              <a:t>Windows</a:t>
            </a:r>
            <a:r>
              <a:rPr lang="ru-RU" sz="2800" dirty="0" smtClean="0">
                <a:solidFill>
                  <a:srgbClr val="000000"/>
                </a:solidFill>
                <a:sym typeface="Arial" charset="0"/>
              </a:rPr>
              <a:t> Live Hotmail</a:t>
            </a:r>
            <a:r>
              <a:rPr lang="ru-RU" sz="2800" baseline="30000" dirty="0" smtClean="0">
                <a:solidFill>
                  <a:srgbClr val="000000"/>
                </a:solidFill>
                <a:sym typeface="Arial" charset="0"/>
              </a:rPr>
              <a:t>®</a:t>
            </a:r>
            <a:r>
              <a:rPr lang="ru-RU" sz="2800" dirty="0" smtClean="0">
                <a:solidFill>
                  <a:srgbClr val="000000"/>
                </a:solidFill>
                <a:sym typeface="Arial" charset="0"/>
              </a:rPr>
              <a:t> и Microsoft </a:t>
            </a:r>
            <a:r>
              <a:rPr lang="ru-RU" sz="2800" dirty="0" err="1" smtClean="0">
                <a:solidFill>
                  <a:srgbClr val="000000"/>
                </a:solidFill>
                <a:sym typeface="Arial" charset="0"/>
              </a:rPr>
              <a:t>Outlook</a:t>
            </a:r>
            <a:r>
              <a:rPr lang="ru-RU" sz="2800" baseline="30000" dirty="0" smtClean="0">
                <a:solidFill>
                  <a:srgbClr val="000000"/>
                </a:solidFill>
                <a:sym typeface="Arial" charset="0"/>
              </a:rPr>
              <a:t>®)</a:t>
            </a:r>
            <a:r>
              <a:rPr lang="ru-RU" sz="2800" dirty="0" smtClean="0">
                <a:solidFill>
                  <a:srgbClr val="000000"/>
                </a:solidFill>
                <a:sym typeface="Arial" charset="0"/>
              </a:rPr>
              <a:t> отфильтровывают большинство сообщений </a:t>
            </a:r>
            <a:br>
              <a:rPr lang="ru-RU" sz="2800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sz="2800" dirty="0" smtClean="0">
                <a:solidFill>
                  <a:srgbClr val="000000"/>
                </a:solidFill>
                <a:sym typeface="Arial" charset="0"/>
              </a:rPr>
              <a:t>с нежелательной почтой.</a:t>
            </a:r>
          </a:p>
          <a:p>
            <a:pPr>
              <a:spcBef>
                <a:spcPct val="50000"/>
              </a:spcBef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sym typeface="Arial" charset="0"/>
              </a:rPr>
              <a:t>Антифишинг в Internet Explorer</a:t>
            </a:r>
            <a:r>
              <a:rPr lang="ru-RU" sz="2800" baseline="30000" dirty="0" smtClean="0">
                <a:solidFill>
                  <a:srgbClr val="000000"/>
                </a:solidFill>
                <a:sym typeface="Arial" charset="0"/>
              </a:rPr>
              <a:t>®</a:t>
            </a:r>
            <a:r>
              <a:rPr lang="ru-RU" sz="2800" dirty="0" smtClean="0">
                <a:solidFill>
                  <a:srgbClr val="000000"/>
                </a:solidFill>
                <a:sym typeface="Arial" charset="0"/>
              </a:rPr>
              <a:t> и других браузерах блокирует </a:t>
            </a:r>
            <a:br>
              <a:rPr lang="ru-RU" sz="2800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sz="2800" dirty="0" smtClean="0">
                <a:solidFill>
                  <a:srgbClr val="000000"/>
                </a:solidFill>
                <a:sym typeface="Arial" charset="0"/>
              </a:rPr>
              <a:t>и предупреждает о подозрительных веб-узлах.</a:t>
            </a:r>
          </a:p>
        </p:txBody>
      </p:sp>
      <p:pic>
        <p:nvPicPr>
          <p:cNvPr id="28678" name="Picture 13" descr="malicious em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7438" y="2968625"/>
            <a:ext cx="120015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14" descr="po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1749093"/>
            <a:ext cx="111601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5" descr="s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73663" y="2813050"/>
            <a:ext cx="114776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Phishing by Sophos D/A/CH Presseinfo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2938" y="1998663"/>
            <a:ext cx="2786062" cy="4073525"/>
          </a:xfr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2286000"/>
            <a:ext cx="52943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29701" name="Picture 12" descr="plashka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2"/>
          <p:cNvSpPr txBox="1">
            <a:spLocks noChangeArrowheads="1"/>
          </p:cNvSpPr>
          <p:nvPr/>
        </p:nvSpPr>
        <p:spPr bwMode="auto">
          <a:xfrm>
            <a:off x="701675" y="571500"/>
            <a:ext cx="77009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000">
                <a:solidFill>
                  <a:srgbClr val="FFFFFF"/>
                </a:solidFill>
                <a:latin typeface="Calibri" pitchFamily="34" charset="0"/>
                <a:sym typeface="Arial" charset="0"/>
              </a:rPr>
              <a:t>Пользуйтесь технологиями антифишинга и защиты от нежелательной почты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5" descr="sl_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321" y="4755091"/>
            <a:ext cx="871296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14" descr="plashk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875568" y="4869160"/>
            <a:ext cx="7608888" cy="16435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ru-RU" sz="2800" b="1" dirty="0">
                <a:solidFill>
                  <a:srgbClr val="C00000"/>
                </a:solidFill>
                <a:sym typeface="Arial" charset="0"/>
              </a:rPr>
              <a:t>Получите копию кредитного отчета и убедитесь, что ваш счет отмечен записями «Мошенничество» и «Заявление пострадавшего»</a:t>
            </a:r>
          </a:p>
        </p:txBody>
      </p:sp>
      <p:sp>
        <p:nvSpPr>
          <p:cNvPr id="31749" name="Rectangle 15"/>
          <p:cNvSpPr>
            <a:spLocks noGrp="1" noChangeArrowheads="1"/>
          </p:cNvSpPr>
          <p:nvPr>
            <p:ph type="title"/>
          </p:nvPr>
        </p:nvSpPr>
        <p:spPr>
          <a:xfrm>
            <a:off x="735013" y="481013"/>
            <a:ext cx="7191375" cy="1079500"/>
          </a:xfrm>
        </p:spPr>
        <p:txBody>
          <a:bodyPr/>
          <a:lstStyle/>
          <a:p>
            <a:r>
              <a:rPr lang="ru-RU" sz="3600" smtClean="0">
                <a:solidFill>
                  <a:srgbClr val="FFFFFF"/>
                </a:solidFill>
                <a:sym typeface="Arial" charset="0"/>
              </a:rPr>
              <a:t>Если Ваши идентификационные сведения похищены</a:t>
            </a:r>
          </a:p>
        </p:txBody>
      </p:sp>
      <p:sp>
        <p:nvSpPr>
          <p:cNvPr id="3175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755650" y="1677988"/>
            <a:ext cx="7200726" cy="2235200"/>
          </a:xfrm>
        </p:spPr>
        <p:txBody>
          <a:bodyPr/>
          <a:lstStyle/>
          <a:p>
            <a:pPr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Сообщите об этом.</a:t>
            </a:r>
          </a:p>
          <a:p>
            <a:pPr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Ведите записи.</a:t>
            </a:r>
          </a:p>
          <a:p>
            <a:pPr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Измените все пароли.</a:t>
            </a:r>
          </a:p>
          <a:p>
            <a:pPr>
              <a:buClr>
                <a:schemeClr val="folHlink"/>
              </a:buClr>
              <a:buSzPct val="80000"/>
              <a:buFont typeface="Times" pitchFamily="18" charset="0"/>
              <a:buChar char="•"/>
            </a:pP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Заявите о мошенничестве </a:t>
            </a:r>
            <a:br>
              <a:rPr lang="ru-RU" dirty="0" smtClean="0">
                <a:solidFill>
                  <a:srgbClr val="000000"/>
                </a:solidFill>
                <a:sym typeface="Arial" charset="0"/>
              </a:rPr>
            </a:b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в кредитных отчетах.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29408"/>
            <a:ext cx="7704856" cy="5328592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«Ваш личный Интернет» 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  <a:hlinkClick r:id="rId2"/>
              </a:rPr>
              <a:t>http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Arial" charset="0"/>
                <a:hlinkClick r:id="rId2"/>
              </a:rPr>
              <a:t>://www.content-filtering.ru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  <a:hlinkClick r:id="rId2"/>
              </a:rPr>
              <a:t>/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endParaRPr lang="ru-RU" dirty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ru-RU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Фонд «Дружественный Рунет»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  <a:hlinkClick r:id="rId3"/>
              </a:rPr>
              <a:t>http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Arial" charset="0"/>
                <a:hlinkClick r:id="rId3"/>
              </a:rPr>
              <a:t>://www.friendlyrunet.ru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  <a:hlinkClick r:id="rId3"/>
              </a:rPr>
              <a:t>/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endParaRPr lang="ru-RU" dirty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ru-RU" dirty="0" smtClean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Центр безопасного Интернета в России</a:t>
            </a:r>
            <a:endParaRPr lang="ru-RU" b="1" dirty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  <a:hlinkClick r:id="rId4"/>
              </a:rPr>
              <a:t>http</a:t>
            </a:r>
            <a:r>
              <a:rPr lang="en-US" dirty="0">
                <a:solidFill>
                  <a:srgbClr val="000000"/>
                </a:solidFill>
                <a:latin typeface="Arial" charset="0"/>
                <a:sym typeface="Arial" charset="0"/>
                <a:hlinkClick r:id="rId4"/>
              </a:rPr>
              <a:t>://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  <a:hlinkClick r:id="rId4"/>
              </a:rPr>
              <a:t>www.saferunet.ru/</a:t>
            </a:r>
            <a:r>
              <a:rPr lang="en-US" dirty="0" smtClean="0">
                <a:solidFill>
                  <a:srgbClr val="000000"/>
                </a:solidFill>
                <a:latin typeface="Arial" charset="0"/>
                <a:sym typeface="Arial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  <a:sym typeface="Arial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872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ru-RU" sz="3200" b="1" dirty="0" smtClean="0"/>
              <a:t>Интерактивный курс «Основы безопасности детей и молодежи в Интернете»</a:t>
            </a:r>
            <a:endParaRPr lang="ru-RU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3168352" cy="2333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97164"/>
            <a:ext cx="2774895" cy="2359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577" y="3861048"/>
            <a:ext cx="3407393" cy="2403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73325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5"/>
              </a:rPr>
              <a:t>http://</a:t>
            </a:r>
            <a:r>
              <a:rPr lang="en-US" sz="2400" dirty="0" smtClean="0">
                <a:hlinkClick r:id="rId5"/>
              </a:rPr>
              <a:t>www.microsoft.com/eesti/education/veebivend/koomiksid/rus/html/etusivu.htm</a:t>
            </a:r>
            <a:r>
              <a:rPr lang="en-US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9063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b="1" dirty="0" smtClean="0"/>
              <a:t>Центр информационной безопасности </a:t>
            </a:r>
            <a:r>
              <a:rPr lang="en-US" b="1" dirty="0" smtClean="0"/>
              <a:t>Microsoft</a:t>
            </a:r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797633" cy="4624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94928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www.microsoft.com/ru-ru/security/default.aspx</a:t>
            </a:r>
            <a:r>
              <a:rPr lang="en-US" sz="2400" dirty="0" smtClean="0"/>
              <a:t> </a:t>
            </a:r>
          </a:p>
          <a:p>
            <a:pPr algn="ctr"/>
            <a:r>
              <a:rPr lang="en-US" sz="2400" dirty="0" smtClean="0">
                <a:sym typeface="Arial" charset="0"/>
                <a:hlinkClick r:id="rId4"/>
              </a:rPr>
              <a:t>http://</a:t>
            </a:r>
            <a:r>
              <a:rPr lang="ru-RU" sz="2400" dirty="0" smtClean="0">
                <a:sym typeface="Arial" charset="0"/>
                <a:hlinkClick r:id="rId4"/>
              </a:rPr>
              <a:t>www.microsoft.com/</a:t>
            </a:r>
            <a:r>
              <a:rPr lang="en-US" sz="2400" dirty="0" err="1">
                <a:sym typeface="Arial" charset="0"/>
                <a:hlinkClick r:id="rId4"/>
              </a:rPr>
              <a:t>rus</a:t>
            </a:r>
            <a:r>
              <a:rPr lang="en-US" sz="2400" dirty="0">
                <a:sym typeface="Arial" charset="0"/>
                <a:hlinkClick r:id="rId4"/>
              </a:rPr>
              <a:t>/</a:t>
            </a:r>
            <a:r>
              <a:rPr lang="ru-RU" sz="2400" dirty="0" smtClean="0">
                <a:sym typeface="Arial" charset="0"/>
                <a:hlinkClick r:id="rId4"/>
              </a:rPr>
              <a:t>protect</a:t>
            </a:r>
            <a:r>
              <a:rPr lang="en-US" sz="2400" dirty="0" smtClean="0">
                <a:sym typeface="Arial" charset="0"/>
              </a:rPr>
              <a:t> </a:t>
            </a:r>
            <a:endParaRPr lang="ru-RU" sz="2400" dirty="0">
              <a:sym typeface="Arial" charset="0"/>
            </a:endParaRP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5529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hlinkClick r:id="rId2"/>
              </a:rPr>
              <a:t>Учебный курс «Авторские права в цифровом пространстве»</a:t>
            </a:r>
            <a:endParaRPr lang="ru-RU" sz="4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068468" cy="4248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602128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2"/>
              </a:rPr>
              <a:t>http://www.microsoft.com/rus/education/ipr</a:t>
            </a:r>
            <a:r>
              <a:rPr lang="en-US" sz="2800" dirty="0" smtClean="0">
                <a:hlinkClick r:id="rId2"/>
              </a:rPr>
              <a:t>/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101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827088" y="260350"/>
            <a:ext cx="7489825" cy="1584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Владимирский институт повышения квалификации работников образования имени Л.И. Новиковой</a:t>
            </a: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714348" y="3573016"/>
            <a:ext cx="7715304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ИНФОРМАЦИОННАЯ БЕЗОПАСНОСТЬ ДЕТЕЙ: ПОДГОТОВКА ПЕДАГОГА</a:t>
            </a:r>
          </a:p>
        </p:txBody>
      </p:sp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41251" r="72461" b="26875"/>
          <a:stretch>
            <a:fillRect/>
          </a:stretch>
        </p:blipFill>
        <p:spPr bwMode="auto">
          <a:xfrm>
            <a:off x="3675063" y="2133600"/>
            <a:ext cx="1506537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-108521" y="1"/>
            <a:ext cx="9246159" cy="6858000"/>
            <a:chOff x="-108521" y="400039"/>
            <a:chExt cx="9246159" cy="6457961"/>
          </a:xfrm>
        </p:grpSpPr>
        <p:sp>
          <p:nvSpPr>
            <p:cNvPr id="10" name="Половина рамки 9"/>
            <p:cNvSpPr/>
            <p:nvPr/>
          </p:nvSpPr>
          <p:spPr>
            <a:xfrm flipH="1" flipV="1">
              <a:off x="-108521" y="2276872"/>
              <a:ext cx="9246159" cy="4581128"/>
            </a:xfrm>
            <a:prstGeom prst="halfFrame">
              <a:avLst>
                <a:gd name="adj1" fmla="val 6071"/>
                <a:gd name="adj2" fmla="val 4405"/>
              </a:avLst>
            </a:prstGeom>
            <a:gradFill flip="none" rotWithShape="1">
              <a:gsLst>
                <a:gs pos="0">
                  <a:schemeClr val="tx2">
                    <a:lumMod val="66000"/>
                  </a:schemeClr>
                </a:gs>
                <a:gs pos="80000">
                  <a:schemeClr val="bg1"/>
                </a:gs>
                <a:gs pos="100000">
                  <a:srgbClr val="003399">
                    <a:alpha val="62000"/>
                    <a:lumMod val="8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51713" y="400039"/>
              <a:ext cx="6470273" cy="251093"/>
              <a:chOff x="24439" y="1691767"/>
              <a:chExt cx="8867241" cy="391947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5545"/>
              <a:stretch/>
            </p:blipFill>
            <p:spPr>
              <a:xfrm flipH="1">
                <a:off x="1691680" y="1844168"/>
                <a:ext cx="7200000" cy="239546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5545"/>
              <a:stretch/>
            </p:blipFill>
            <p:spPr>
              <a:xfrm>
                <a:off x="24439" y="1691767"/>
                <a:ext cx="7200000" cy="23954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330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308304" y="4365104"/>
            <a:ext cx="1991643" cy="2400610"/>
            <a:chOff x="6948264" y="3787240"/>
            <a:chExt cx="2351683" cy="2978474"/>
          </a:xfrm>
        </p:grpSpPr>
        <p:pic>
          <p:nvPicPr>
            <p:cNvPr id="5" name="Picture 4" descr="MSN icon safety shield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28666"/>
            <a:stretch/>
          </p:blipFill>
          <p:spPr bwMode="auto">
            <a:xfrm>
              <a:off x="6948264" y="3787240"/>
              <a:ext cx="2351683" cy="2190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6" descr="XP icon credential manag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35863" y="4889289"/>
              <a:ext cx="1619250" cy="187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" name="Picture 11" descr="plashk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Информационная безопасность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защищенность </a:t>
            </a:r>
            <a:r>
              <a:rPr lang="ru-RU" dirty="0"/>
              <a:t>информации и поддерживающей инфраструктуры от случайных или преднамеренных воздействий естественного или искусственного характера, которые могут нанести неприемлемый ущерб субъектам информационных отношений, в том числе владельцам и пользователям информации и поддерживающей инфраструктуры.</a:t>
            </a:r>
          </a:p>
        </p:txBody>
      </p:sp>
    </p:spTree>
    <p:extLst>
      <p:ext uri="{BB962C8B-B14F-4D97-AF65-F5344CB8AC3E}">
        <p14:creationId xmlns:p14="http://schemas.microsoft.com/office/powerpoint/2010/main" val="275242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132856"/>
            <a:ext cx="6768752" cy="840962"/>
          </a:xfrm>
          <a:solidFill>
            <a:schemeClr val="accent1">
              <a:alpha val="56000"/>
            </a:schemeClr>
          </a:solidFill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200" b="1" cap="all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1. КУРСЫ </a:t>
            </a:r>
            <a:r>
              <a:rPr lang="ru-RU" sz="2200" b="1" cap="all" dirty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ПОВЫШЕНИЯ КВАЛИФИКАЦИИ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-27176" y="689222"/>
            <a:ext cx="9171175" cy="120032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Курсы, на которых рассматриваются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</a:p>
          <a:p>
            <a:pPr lvl="6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ИНФОРМАЦИОННОЙ БЕЗОПАСНОСТИ </a:t>
            </a:r>
          </a:p>
          <a:p>
            <a:pPr lvl="6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АВТОРСКОГО ПРАВА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Рисунок 10" descr="зв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17475"/>
            <a:ext cx="13906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950162" y="3356992"/>
            <a:ext cx="7128792" cy="7939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200" b="1" cap="all" dirty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2. ВАРИАТИВНЫЕ МОДУЛИ НАКОПИТЕЛЬНОЙ СИСТЕМЫ ПОВЫШЕНИЯ КВАЛИФИКАЦИИ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83498" y="4797152"/>
            <a:ext cx="7133186" cy="793900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200" b="1" cap="all" dirty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3. КРАТКОСРОЧНЫЕ ТЕМАТИЧЕСКИЕ КУРСЫ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-108521" y="-27384"/>
            <a:ext cx="9246159" cy="6885384"/>
            <a:chOff x="-108521" y="-27384"/>
            <a:chExt cx="9246159" cy="6885384"/>
          </a:xfrm>
        </p:grpSpPr>
        <p:sp>
          <p:nvSpPr>
            <p:cNvPr id="15" name="Половина рамки 14"/>
            <p:cNvSpPr/>
            <p:nvPr/>
          </p:nvSpPr>
          <p:spPr>
            <a:xfrm flipH="1" flipV="1">
              <a:off x="-108521" y="2276872"/>
              <a:ext cx="9246159" cy="4581128"/>
            </a:xfrm>
            <a:prstGeom prst="halfFrame">
              <a:avLst>
                <a:gd name="adj1" fmla="val 6071"/>
                <a:gd name="adj2" fmla="val 4405"/>
              </a:avLst>
            </a:prstGeom>
            <a:gradFill flip="none" rotWithShape="1">
              <a:gsLst>
                <a:gs pos="0">
                  <a:schemeClr val="tx2">
                    <a:lumMod val="66000"/>
                  </a:schemeClr>
                </a:gs>
                <a:gs pos="80000">
                  <a:schemeClr val="bg1"/>
                </a:gs>
                <a:gs pos="100000">
                  <a:srgbClr val="003399">
                    <a:alpha val="62000"/>
                    <a:lumMod val="8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-27175" y="-27384"/>
              <a:ext cx="6549161" cy="756625"/>
              <a:chOff x="-27175" y="-27384"/>
              <a:chExt cx="8975354" cy="118106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" y="-27384"/>
                <a:ext cx="8644218" cy="720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ГАОУДПО ВО Владимирский институт повышения квалификации </a:t>
                </a:r>
              </a:p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работников образования имени </a:t>
                </a:r>
                <a:r>
                  <a:rPr lang="ru-RU" sz="1200" b="1" dirty="0" err="1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Л.И.Новиковой</a:t>
                </a:r>
                <a:endParaRPr lang="ru-RU" sz="1200" b="1" dirty="0">
                  <a:ln w="900" cmpd="sng">
                    <a:solidFill>
                      <a:srgbClr val="002060">
                        <a:alpha val="5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Georgia" pitchFamily="18" charset="0"/>
                </a:endParaRPr>
              </a:p>
            </p:txBody>
          </p:sp>
          <p:grpSp>
            <p:nvGrpSpPr>
              <p:cNvPr id="18" name="Группа 17"/>
              <p:cNvGrpSpPr/>
              <p:nvPr/>
            </p:nvGrpSpPr>
            <p:grpSpPr>
              <a:xfrm>
                <a:off x="80938" y="639808"/>
                <a:ext cx="8867241" cy="391947"/>
                <a:chOff x="24439" y="1691767"/>
                <a:chExt cx="8867241" cy="391947"/>
              </a:xfrm>
            </p:grpSpPr>
            <p:pic>
              <p:nvPicPr>
                <p:cNvPr id="20" name="Рисунок 1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 flipH="1">
                  <a:off x="1691680" y="1844168"/>
                  <a:ext cx="7200000" cy="239546"/>
                </a:xfrm>
                <a:prstGeom prst="rect">
                  <a:avLst/>
                </a:prstGeom>
              </p:spPr>
            </p:pic>
            <p:pic>
              <p:nvPicPr>
                <p:cNvPr id="21" name="Рисунок 20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>
                  <a:off x="24439" y="1691767"/>
                  <a:ext cx="7200000" cy="239547"/>
                </a:xfrm>
                <a:prstGeom prst="rect">
                  <a:avLst/>
                </a:prstGeom>
              </p:spPr>
            </p:pic>
          </p:grpSp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175" y="0"/>
                <a:ext cx="1259632" cy="11536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6056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7345" y="651131"/>
            <a:ext cx="9119185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Сетевые проекты - поддержка обеспечения информационной безопасности детей</a:t>
            </a:r>
          </a:p>
        </p:txBody>
      </p:sp>
      <p:pic>
        <p:nvPicPr>
          <p:cNvPr id="7175" name="Рисунок 10" descr="зв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-14025"/>
            <a:ext cx="1181262" cy="792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7346" y="1482129"/>
            <a:ext cx="9119185" cy="722735"/>
          </a:xfrm>
          <a:solidFill>
            <a:schemeClr val="accent1">
              <a:alpha val="56000"/>
            </a:schemeClr>
          </a:solidFill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1800" b="1" cap="all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1. Интерактивная страница «информационная безопасность образовательного учреждения»</a:t>
            </a:r>
            <a:endParaRPr lang="ru-RU" sz="1800" b="1" cap="all" dirty="0">
              <a:ln w="0"/>
              <a:solidFill>
                <a:srgbClr val="000066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4" r="2299" b="4474"/>
          <a:stretch>
            <a:fillRect/>
          </a:stretch>
        </p:blipFill>
        <p:spPr bwMode="auto">
          <a:xfrm>
            <a:off x="323850" y="2273275"/>
            <a:ext cx="7967663" cy="425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9" t="8395" r="3000" b="8047"/>
          <a:stretch>
            <a:fillRect/>
          </a:stretch>
        </p:blipFill>
        <p:spPr bwMode="auto">
          <a:xfrm>
            <a:off x="1206500" y="2385976"/>
            <a:ext cx="7085013" cy="40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7" t="8244" r="2950" b="16409"/>
          <a:stretch>
            <a:fillRect/>
          </a:stretch>
        </p:blipFill>
        <p:spPr bwMode="auto">
          <a:xfrm>
            <a:off x="1206500" y="2503986"/>
            <a:ext cx="7085013" cy="416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-108521" y="-27384"/>
            <a:ext cx="9246159" cy="6885384"/>
            <a:chOff x="-108521" y="-27384"/>
            <a:chExt cx="9246159" cy="6885384"/>
          </a:xfrm>
        </p:grpSpPr>
        <p:sp>
          <p:nvSpPr>
            <p:cNvPr id="15" name="Половина рамки 14"/>
            <p:cNvSpPr/>
            <p:nvPr/>
          </p:nvSpPr>
          <p:spPr>
            <a:xfrm flipH="1" flipV="1">
              <a:off x="-108521" y="2276872"/>
              <a:ext cx="9246159" cy="4581128"/>
            </a:xfrm>
            <a:prstGeom prst="halfFrame">
              <a:avLst>
                <a:gd name="adj1" fmla="val 6071"/>
                <a:gd name="adj2" fmla="val 4405"/>
              </a:avLst>
            </a:prstGeom>
            <a:gradFill flip="none" rotWithShape="1">
              <a:gsLst>
                <a:gs pos="0">
                  <a:schemeClr val="tx2">
                    <a:lumMod val="66000"/>
                  </a:schemeClr>
                </a:gs>
                <a:gs pos="80000">
                  <a:schemeClr val="bg1"/>
                </a:gs>
                <a:gs pos="100000">
                  <a:srgbClr val="003399">
                    <a:alpha val="62000"/>
                    <a:lumMod val="8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-27175" y="-27384"/>
              <a:ext cx="6549161" cy="756625"/>
              <a:chOff x="-27175" y="-27384"/>
              <a:chExt cx="8975354" cy="118106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" y="-27384"/>
                <a:ext cx="8644218" cy="720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ГАОУДПО ВО Владимирский институт повышения квалификации </a:t>
                </a:r>
              </a:p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работников образования имени </a:t>
                </a:r>
                <a:r>
                  <a:rPr lang="ru-RU" sz="1200" b="1" dirty="0" err="1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Л.И.Новиковой</a:t>
                </a:r>
                <a:endParaRPr lang="ru-RU" sz="1200" b="1" dirty="0">
                  <a:ln w="900" cmpd="sng">
                    <a:solidFill>
                      <a:srgbClr val="002060">
                        <a:alpha val="5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Georgia" pitchFamily="18" charset="0"/>
                </a:endParaRPr>
              </a:p>
            </p:txBody>
          </p:sp>
          <p:grpSp>
            <p:nvGrpSpPr>
              <p:cNvPr id="18" name="Группа 17"/>
              <p:cNvGrpSpPr/>
              <p:nvPr/>
            </p:nvGrpSpPr>
            <p:grpSpPr>
              <a:xfrm>
                <a:off x="80938" y="639808"/>
                <a:ext cx="8867241" cy="391947"/>
                <a:chOff x="24439" y="1691767"/>
                <a:chExt cx="8867241" cy="391947"/>
              </a:xfrm>
            </p:grpSpPr>
            <p:pic>
              <p:nvPicPr>
                <p:cNvPr id="20" name="Рисунок 19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 flipH="1">
                  <a:off x="1691680" y="1844168"/>
                  <a:ext cx="7200000" cy="239546"/>
                </a:xfrm>
                <a:prstGeom prst="rect">
                  <a:avLst/>
                </a:prstGeom>
              </p:spPr>
            </p:pic>
            <p:pic>
              <p:nvPicPr>
                <p:cNvPr id="21" name="Рисунок 20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>
                  <a:off x="24439" y="1691767"/>
                  <a:ext cx="7200000" cy="239547"/>
                </a:xfrm>
                <a:prstGeom prst="rect">
                  <a:avLst/>
                </a:prstGeom>
              </p:spPr>
            </p:pic>
          </p:grpSp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175" y="0"/>
                <a:ext cx="1259632" cy="11536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2311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729241"/>
            <a:ext cx="9137638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Методическая поддержка обеспечения информационной безопасности детей</a:t>
            </a:r>
          </a:p>
        </p:txBody>
      </p:sp>
      <p:pic>
        <p:nvPicPr>
          <p:cNvPr id="8199" name="Рисунок 10" descr="зв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690"/>
            <a:ext cx="1102470" cy="74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2"/>
          <a:stretch>
            <a:fillRect/>
          </a:stretch>
        </p:blipFill>
        <p:spPr bwMode="auto">
          <a:xfrm>
            <a:off x="696913" y="2317750"/>
            <a:ext cx="2867025" cy="399097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938" y="2226840"/>
            <a:ext cx="5184775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54"/>
                </a:solidFill>
                <a:latin typeface="Georgia" pitchFamily="18" charset="0"/>
                <a:cs typeface="Arial" charset="0"/>
              </a:rPr>
              <a:t>В январе 2013 года на сайте проектной деятельности </a:t>
            </a:r>
            <a:r>
              <a:rPr lang="ru-RU" sz="2400" b="1" dirty="0" err="1">
                <a:solidFill>
                  <a:srgbClr val="000054"/>
                </a:solidFill>
                <a:latin typeface="Georgia" pitchFamily="18" charset="0"/>
                <a:cs typeface="Arial" charset="0"/>
              </a:rPr>
              <a:t>WikiВладимир</a:t>
            </a:r>
            <a:r>
              <a:rPr lang="ru-RU" sz="2400" b="1" dirty="0">
                <a:solidFill>
                  <a:srgbClr val="000054"/>
                </a:solidFill>
                <a:latin typeface="Georgia" pitchFamily="18" charset="0"/>
                <a:cs typeface="Arial" charset="0"/>
              </a:rPr>
              <a:t> проходил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000054"/>
                </a:solidFill>
                <a:latin typeface="Georgia" pitchFamily="18" charset="0"/>
                <a:cs typeface="Arial" charset="0"/>
              </a:rPr>
              <a:t>телекоммуникационного проект  для педагогов, специалистов и руководителей всех видов ОУ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rgbClr val="8064A2">
                    <a:lumMod val="50000"/>
                  </a:srgbClr>
                </a:solidFill>
                <a:latin typeface="Georgia" pitchFamily="18" charset="0"/>
                <a:cs typeface="Arial" charset="0"/>
              </a:rPr>
              <a:t>«Методическая поддержка обеспечения информационной безопасности детей». 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27175" y="1556792"/>
            <a:ext cx="9171175" cy="526008"/>
          </a:xfrm>
          <a:solidFill>
            <a:schemeClr val="accent1">
              <a:alpha val="56000"/>
            </a:schemeClr>
          </a:solidFill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1800" b="1" cap="all" dirty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ru-RU" sz="1800" b="1" cap="all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 Сетевой проект для педагогов «безопасный мир – детям!»</a:t>
            </a:r>
            <a:endParaRPr lang="ru-RU" sz="1800" b="1" cap="all" dirty="0">
              <a:ln w="0"/>
              <a:solidFill>
                <a:srgbClr val="000066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-108521" y="-27384"/>
            <a:ext cx="9246159" cy="6885384"/>
            <a:chOff x="-108521" y="-27384"/>
            <a:chExt cx="9246159" cy="6885384"/>
          </a:xfrm>
        </p:grpSpPr>
        <p:sp>
          <p:nvSpPr>
            <p:cNvPr id="13" name="Половина рамки 12"/>
            <p:cNvSpPr/>
            <p:nvPr/>
          </p:nvSpPr>
          <p:spPr>
            <a:xfrm flipH="1" flipV="1">
              <a:off x="-108521" y="2276872"/>
              <a:ext cx="9246159" cy="4581128"/>
            </a:xfrm>
            <a:prstGeom prst="halfFrame">
              <a:avLst>
                <a:gd name="adj1" fmla="val 6071"/>
                <a:gd name="adj2" fmla="val 4405"/>
              </a:avLst>
            </a:prstGeom>
            <a:gradFill flip="none" rotWithShape="1">
              <a:gsLst>
                <a:gs pos="0">
                  <a:schemeClr val="tx2">
                    <a:lumMod val="66000"/>
                  </a:schemeClr>
                </a:gs>
                <a:gs pos="80000">
                  <a:schemeClr val="bg1"/>
                </a:gs>
                <a:gs pos="100000">
                  <a:srgbClr val="003399">
                    <a:alpha val="62000"/>
                    <a:lumMod val="8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-27175" y="-27384"/>
              <a:ext cx="6549161" cy="756625"/>
              <a:chOff x="-27175" y="-27384"/>
              <a:chExt cx="8975354" cy="118106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" y="-27384"/>
                <a:ext cx="8644218" cy="720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ГАОУДПО ВО Владимирский институт повышения квалификации </a:t>
                </a:r>
              </a:p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работников образования имени </a:t>
                </a:r>
                <a:r>
                  <a:rPr lang="ru-RU" sz="1200" b="1" dirty="0" err="1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Л.И.Новиковой</a:t>
                </a:r>
                <a:endParaRPr lang="ru-RU" sz="1200" b="1" dirty="0">
                  <a:ln w="900" cmpd="sng">
                    <a:solidFill>
                      <a:srgbClr val="002060">
                        <a:alpha val="5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Georgia" pitchFamily="18" charset="0"/>
                </a:endParaRPr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80938" y="639808"/>
                <a:ext cx="8867241" cy="391947"/>
                <a:chOff x="24439" y="1691767"/>
                <a:chExt cx="8867241" cy="391947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 flipH="1">
                  <a:off x="1691680" y="1844168"/>
                  <a:ext cx="7200000" cy="239546"/>
                </a:xfrm>
                <a:prstGeom prst="rect">
                  <a:avLst/>
                </a:prstGeom>
              </p:spPr>
            </p:pic>
            <p:pic>
              <p:nvPicPr>
                <p:cNvPr id="20" name="Рисунок 19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>
                  <a:off x="24439" y="1691767"/>
                  <a:ext cx="7200000" cy="239547"/>
                </a:xfrm>
                <a:prstGeom prst="rect">
                  <a:avLst/>
                </a:prstGeom>
              </p:spPr>
            </p:pic>
          </p:grp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175" y="0"/>
                <a:ext cx="1259632" cy="11536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64129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892" y="686583"/>
            <a:ext cx="9108745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Сетевые проекты - поддержка обеспечения информационной безопасности детей</a:t>
            </a:r>
          </a:p>
        </p:txBody>
      </p:sp>
      <p:pic>
        <p:nvPicPr>
          <p:cNvPr id="9223" name="Рисунок 10" descr="зв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644" y="111125"/>
            <a:ext cx="107265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8891" y="1517580"/>
            <a:ext cx="9108745" cy="379483"/>
          </a:xfrm>
          <a:solidFill>
            <a:schemeClr val="accent1">
              <a:alpha val="56000"/>
            </a:schemeClr>
          </a:solidFill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1800" b="1" cap="all" dirty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ru-RU" sz="1800" b="1" cap="all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. Сетевой проект для педагогов «безопасный мир – детям!»</a:t>
            </a:r>
            <a:endParaRPr lang="ru-RU" sz="1800" b="1" cap="all" dirty="0">
              <a:ln w="0"/>
              <a:solidFill>
                <a:srgbClr val="000066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t="8482" r="1888" b="22520"/>
          <a:stretch>
            <a:fillRect/>
          </a:stretch>
        </p:blipFill>
        <p:spPr bwMode="auto">
          <a:xfrm>
            <a:off x="-36512" y="1897063"/>
            <a:ext cx="8664575" cy="4416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-108521" y="-27384"/>
            <a:ext cx="9246159" cy="6885384"/>
            <a:chOff x="-108521" y="-27384"/>
            <a:chExt cx="9246159" cy="6885384"/>
          </a:xfrm>
        </p:grpSpPr>
        <p:sp>
          <p:nvSpPr>
            <p:cNvPr id="12" name="Половина рамки 11"/>
            <p:cNvSpPr/>
            <p:nvPr/>
          </p:nvSpPr>
          <p:spPr>
            <a:xfrm flipH="1" flipV="1">
              <a:off x="-108521" y="2276872"/>
              <a:ext cx="9246159" cy="4581128"/>
            </a:xfrm>
            <a:prstGeom prst="halfFrame">
              <a:avLst>
                <a:gd name="adj1" fmla="val 6071"/>
                <a:gd name="adj2" fmla="val 4405"/>
              </a:avLst>
            </a:prstGeom>
            <a:gradFill flip="none" rotWithShape="1">
              <a:gsLst>
                <a:gs pos="0">
                  <a:schemeClr val="tx2">
                    <a:lumMod val="66000"/>
                  </a:schemeClr>
                </a:gs>
                <a:gs pos="80000">
                  <a:schemeClr val="bg1"/>
                </a:gs>
                <a:gs pos="100000">
                  <a:srgbClr val="003399">
                    <a:alpha val="62000"/>
                    <a:lumMod val="8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-27175" y="-27384"/>
              <a:ext cx="6549161" cy="756625"/>
              <a:chOff x="-27175" y="-27384"/>
              <a:chExt cx="8975354" cy="118106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" y="-27384"/>
                <a:ext cx="8644218" cy="720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ГАОУДПО ВО Владимирский институт повышения квалификации </a:t>
                </a:r>
              </a:p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работников образования имени </a:t>
                </a:r>
                <a:r>
                  <a:rPr lang="ru-RU" sz="1200" b="1" dirty="0" err="1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Л.И.Новиковой</a:t>
                </a:r>
                <a:endParaRPr lang="ru-RU" sz="1200" b="1" dirty="0">
                  <a:ln w="900" cmpd="sng">
                    <a:solidFill>
                      <a:srgbClr val="002060">
                        <a:alpha val="5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Georgia" pitchFamily="18" charset="0"/>
                </a:endParaRPr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80938" y="639808"/>
                <a:ext cx="8867241" cy="391947"/>
                <a:chOff x="24439" y="1691767"/>
                <a:chExt cx="8867241" cy="391947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 flipH="1">
                  <a:off x="1691680" y="1844168"/>
                  <a:ext cx="7200000" cy="239546"/>
                </a:xfrm>
                <a:prstGeom prst="rect">
                  <a:avLst/>
                </a:prstGeom>
              </p:spPr>
            </p:pic>
            <p:pic>
              <p:nvPicPr>
                <p:cNvPr id="20" name="Рисунок 19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>
                  <a:off x="24439" y="1691767"/>
                  <a:ext cx="7200000" cy="239547"/>
                </a:xfrm>
                <a:prstGeom prst="rect">
                  <a:avLst/>
                </a:prstGeom>
              </p:spPr>
            </p:pic>
          </p:grp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175" y="0"/>
                <a:ext cx="1259632" cy="11536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154028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" y="651131"/>
            <a:ext cx="9144000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Сетевые проекты - поддержка обеспечения информационной безопасности детей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1" y="1482972"/>
            <a:ext cx="9144000" cy="505868"/>
          </a:xfrm>
          <a:prstGeom prst="rect">
            <a:avLst/>
          </a:prstGeom>
          <a:solidFill>
            <a:schemeClr val="accent1">
              <a:alpha val="56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800" b="1" cap="all" dirty="0" smtClean="0">
                <a:ln w="0"/>
                <a:solidFill>
                  <a:srgbClr val="000066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2. Сетевой проект для педагогов «безопасный мир – детям!»</a:t>
            </a:r>
            <a:endParaRPr lang="ru-RU" sz="1800" b="1" cap="all" dirty="0">
              <a:ln w="0"/>
              <a:solidFill>
                <a:srgbClr val="000066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2060848"/>
            <a:ext cx="782203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1F497D">
                        <a:lumMod val="19000"/>
                        <a:lumOff val="81000"/>
                      </a:srgbClr>
                    </a:gs>
                    <a:gs pos="35000">
                      <a:srgbClr val="1F497D">
                        <a:lumMod val="75000"/>
                      </a:srgbClr>
                    </a:gs>
                    <a:gs pos="100000">
                      <a:srgbClr val="003399">
                        <a:alpha val="62000"/>
                        <a:lumMod val="82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Arial" charset="0"/>
              </a:rPr>
              <a:t>В рамках проекта созданы материалы: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457199" y="3140968"/>
            <a:ext cx="7834313" cy="29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ü"/>
              <a:defRPr/>
            </a:pP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1F497D">
                        <a:lumMod val="19000"/>
                        <a:lumOff val="81000"/>
                      </a:srgbClr>
                    </a:gs>
                    <a:gs pos="35000">
                      <a:srgbClr val="1F497D">
                        <a:lumMod val="75000"/>
                      </a:srgbClr>
                    </a:gs>
                    <a:gs pos="100000">
                      <a:srgbClr val="003399">
                        <a:alpha val="62000"/>
                        <a:lumMod val="82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 коллекция проблемных ситуаций, которые могут возникнуть в сети, и способов их решения</a:t>
            </a:r>
          </a:p>
        </p:txBody>
      </p:sp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 t="18088" r="5524" b="13329"/>
          <a:stretch>
            <a:fillRect/>
          </a:stretch>
        </p:blipFill>
        <p:spPr bwMode="auto">
          <a:xfrm>
            <a:off x="539750" y="1876425"/>
            <a:ext cx="8078788" cy="46561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-108521" y="-27384"/>
            <a:ext cx="9246159" cy="6885384"/>
            <a:chOff x="-108521" y="-27384"/>
            <a:chExt cx="9246159" cy="6885384"/>
          </a:xfrm>
        </p:grpSpPr>
        <p:sp>
          <p:nvSpPr>
            <p:cNvPr id="17" name="Половина рамки 16"/>
            <p:cNvSpPr/>
            <p:nvPr/>
          </p:nvSpPr>
          <p:spPr>
            <a:xfrm flipH="1" flipV="1">
              <a:off x="-108521" y="2276872"/>
              <a:ext cx="9246159" cy="4581128"/>
            </a:xfrm>
            <a:prstGeom prst="halfFrame">
              <a:avLst>
                <a:gd name="adj1" fmla="val 6071"/>
                <a:gd name="adj2" fmla="val 4405"/>
              </a:avLst>
            </a:prstGeom>
            <a:gradFill flip="none" rotWithShape="1">
              <a:gsLst>
                <a:gs pos="0">
                  <a:schemeClr val="tx2">
                    <a:lumMod val="66000"/>
                  </a:schemeClr>
                </a:gs>
                <a:gs pos="80000">
                  <a:schemeClr val="bg1"/>
                </a:gs>
                <a:gs pos="100000">
                  <a:srgbClr val="003399">
                    <a:alpha val="62000"/>
                    <a:lumMod val="8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-27175" y="-27384"/>
              <a:ext cx="6549161" cy="756625"/>
              <a:chOff x="-27175" y="-27384"/>
              <a:chExt cx="8975354" cy="1181066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" y="-27384"/>
                <a:ext cx="8644218" cy="720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ГАОУДПО ВО Владимирский институт повышения квалификации </a:t>
                </a:r>
              </a:p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работников образования имени </a:t>
                </a:r>
                <a:r>
                  <a:rPr lang="ru-RU" sz="1200" b="1" dirty="0" err="1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Л.И.Новиковой</a:t>
                </a:r>
                <a:endParaRPr lang="ru-RU" sz="1200" b="1" dirty="0">
                  <a:ln w="900" cmpd="sng">
                    <a:solidFill>
                      <a:srgbClr val="002060">
                        <a:alpha val="5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Georgia" pitchFamily="18" charset="0"/>
                </a:endParaRPr>
              </a:p>
            </p:txBody>
          </p:sp>
          <p:grpSp>
            <p:nvGrpSpPr>
              <p:cNvPr id="20" name="Группа 19"/>
              <p:cNvGrpSpPr/>
              <p:nvPr/>
            </p:nvGrpSpPr>
            <p:grpSpPr>
              <a:xfrm>
                <a:off x="80938" y="639808"/>
                <a:ext cx="8867241" cy="391947"/>
                <a:chOff x="24439" y="1691767"/>
                <a:chExt cx="8867241" cy="391947"/>
              </a:xfrm>
            </p:grpSpPr>
            <p:pic>
              <p:nvPicPr>
                <p:cNvPr id="22" name="Рисунок 2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 flipH="1">
                  <a:off x="1691680" y="1844168"/>
                  <a:ext cx="7200000" cy="239546"/>
                </a:xfrm>
                <a:prstGeom prst="rect">
                  <a:avLst/>
                </a:prstGeom>
              </p:spPr>
            </p:pic>
            <p:pic>
              <p:nvPicPr>
                <p:cNvPr id="23" name="Рисунок 2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>
                  <a:off x="24439" y="1691767"/>
                  <a:ext cx="7200000" cy="239547"/>
                </a:xfrm>
                <a:prstGeom prst="rect">
                  <a:avLst/>
                </a:prstGeom>
              </p:spPr>
            </p:pic>
          </p:grpSp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175" y="0"/>
                <a:ext cx="1259632" cy="11536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10244" name="Рисунок 10" descr="зв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9" y="111125"/>
            <a:ext cx="107265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87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51131"/>
            <a:ext cx="9030134" cy="157274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Char char="ü"/>
            </a:pP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1F497D">
                        <a:lumMod val="19000"/>
                        <a:lumOff val="81000"/>
                      </a:srgbClr>
                    </a:gs>
                    <a:gs pos="35000">
                      <a:srgbClr val="1F497D">
                        <a:lumMod val="75000"/>
                      </a:srgbClr>
                    </a:gs>
                    <a:gs pos="100000">
                      <a:srgbClr val="003399">
                        <a:alpha val="62000"/>
                        <a:lumMod val="82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Аннотированный каталог </a:t>
            </a:r>
            <a:r>
              <a:rPr lang="ru-RU" sz="2800" b="1" dirty="0" err="1">
                <a:ln w="127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1F497D">
                        <a:lumMod val="19000"/>
                        <a:lumOff val="81000"/>
                      </a:srgbClr>
                    </a:gs>
                    <a:gs pos="35000">
                      <a:srgbClr val="1F497D">
                        <a:lumMod val="75000"/>
                      </a:srgbClr>
                    </a:gs>
                    <a:gs pos="100000">
                      <a:srgbClr val="003399">
                        <a:alpha val="62000"/>
                        <a:lumMod val="82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интернет-ресурсов</a:t>
            </a: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1F497D">
                        <a:lumMod val="19000"/>
                        <a:lumOff val="81000"/>
                      </a:srgbClr>
                    </a:gs>
                    <a:gs pos="35000">
                      <a:srgbClr val="1F497D">
                        <a:lumMod val="75000"/>
                      </a:srgbClr>
                    </a:gs>
                    <a:gs pos="100000">
                      <a:srgbClr val="003399">
                        <a:alpha val="62000"/>
                        <a:lumMod val="82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 по теме информационной безопасности детей</a:t>
            </a:r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t="24431" r="4390" b="20573"/>
          <a:stretch>
            <a:fillRect/>
          </a:stretch>
        </p:blipFill>
        <p:spPr bwMode="auto">
          <a:xfrm>
            <a:off x="-36512" y="1844824"/>
            <a:ext cx="8664575" cy="462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Рисунок 10" descr="зв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9" y="111125"/>
            <a:ext cx="107265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-108521" y="-27384"/>
            <a:ext cx="9246159" cy="6885384"/>
            <a:chOff x="-108521" y="-27384"/>
            <a:chExt cx="9246159" cy="6885384"/>
          </a:xfrm>
        </p:grpSpPr>
        <p:sp>
          <p:nvSpPr>
            <p:cNvPr id="10" name="Половина рамки 9"/>
            <p:cNvSpPr/>
            <p:nvPr/>
          </p:nvSpPr>
          <p:spPr>
            <a:xfrm flipH="1" flipV="1">
              <a:off x="-108521" y="2276872"/>
              <a:ext cx="9246159" cy="4581128"/>
            </a:xfrm>
            <a:prstGeom prst="halfFrame">
              <a:avLst>
                <a:gd name="adj1" fmla="val 6071"/>
                <a:gd name="adj2" fmla="val 4405"/>
              </a:avLst>
            </a:prstGeom>
            <a:gradFill flip="none" rotWithShape="1">
              <a:gsLst>
                <a:gs pos="0">
                  <a:schemeClr val="tx2">
                    <a:lumMod val="66000"/>
                  </a:schemeClr>
                </a:gs>
                <a:gs pos="80000">
                  <a:schemeClr val="bg1"/>
                </a:gs>
                <a:gs pos="100000">
                  <a:srgbClr val="003399">
                    <a:alpha val="62000"/>
                    <a:lumMod val="8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-27175" y="-27384"/>
              <a:ext cx="6549161" cy="756625"/>
              <a:chOff x="-27175" y="-27384"/>
              <a:chExt cx="8975354" cy="118106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" y="-27384"/>
                <a:ext cx="8644218" cy="720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ГАОУДПО ВО Владимирский институт повышения квалификации </a:t>
                </a:r>
              </a:p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работников образования имени </a:t>
                </a:r>
                <a:r>
                  <a:rPr lang="ru-RU" sz="1200" b="1" dirty="0" err="1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Л.И.Новиковой</a:t>
                </a:r>
                <a:endParaRPr lang="ru-RU" sz="1200" b="1" dirty="0">
                  <a:ln w="900" cmpd="sng">
                    <a:solidFill>
                      <a:srgbClr val="002060">
                        <a:alpha val="5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Georgia" pitchFamily="18" charset="0"/>
                </a:endParaRPr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80938" y="639808"/>
                <a:ext cx="8867241" cy="391947"/>
                <a:chOff x="24439" y="1691767"/>
                <a:chExt cx="8867241" cy="391947"/>
              </a:xfrm>
            </p:grpSpPr>
            <p:pic>
              <p:nvPicPr>
                <p:cNvPr id="15" name="Рисунок 14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 flipH="1">
                  <a:off x="1691680" y="1844168"/>
                  <a:ext cx="7200000" cy="239546"/>
                </a:xfrm>
                <a:prstGeom prst="rect">
                  <a:avLst/>
                </a:prstGeom>
              </p:spPr>
            </p:pic>
            <p:pic>
              <p:nvPicPr>
                <p:cNvPr id="16" name="Рисунок 1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>
                  <a:off x="24439" y="1691767"/>
                  <a:ext cx="7200000" cy="239547"/>
                </a:xfrm>
                <a:prstGeom prst="rect">
                  <a:avLst/>
                </a:prstGeom>
              </p:spPr>
            </p:pic>
          </p:grp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175" y="0"/>
                <a:ext cx="1259632" cy="11536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253150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4" y="548680"/>
            <a:ext cx="9148492" cy="860169"/>
          </a:xfrm>
          <a:extLst/>
        </p:spPr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1F497D">
                        <a:lumMod val="19000"/>
                        <a:lumOff val="81000"/>
                      </a:srgbClr>
                    </a:gs>
                    <a:gs pos="35000">
                      <a:srgbClr val="1F497D">
                        <a:lumMod val="75000"/>
                      </a:srgbClr>
                    </a:gs>
                    <a:gs pos="100000">
                      <a:srgbClr val="003399">
                        <a:alpha val="62000"/>
                        <a:lumMod val="82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Результаты опроса педагогов по теме </a:t>
            </a:r>
            <a:r>
              <a:rPr lang="ru-RU" sz="2800" b="1" dirty="0" smtClean="0">
                <a:ln w="127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1F497D">
                        <a:lumMod val="19000"/>
                        <a:lumOff val="81000"/>
                      </a:srgbClr>
                    </a:gs>
                    <a:gs pos="35000">
                      <a:srgbClr val="1F497D">
                        <a:lumMod val="75000"/>
                      </a:srgbClr>
                    </a:gs>
                    <a:gs pos="100000">
                      <a:srgbClr val="003399">
                        <a:alpha val="62000"/>
                        <a:lumMod val="82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проекта</a:t>
            </a:r>
            <a:endParaRPr lang="ru-RU" sz="2800" b="1" dirty="0">
              <a:ln w="12700">
                <a:solidFill>
                  <a:srgbClr val="002060"/>
                </a:solidFill>
                <a:prstDash val="solid"/>
              </a:ln>
              <a:gradFill flip="none" rotWithShape="1">
                <a:gsLst>
                  <a:gs pos="0">
                    <a:srgbClr val="1F497D">
                      <a:lumMod val="19000"/>
                      <a:lumOff val="81000"/>
                    </a:srgbClr>
                  </a:gs>
                  <a:gs pos="35000">
                    <a:srgbClr val="1F497D">
                      <a:lumMod val="75000"/>
                    </a:srgbClr>
                  </a:gs>
                  <a:gs pos="100000">
                    <a:srgbClr val="003399">
                      <a:alpha val="62000"/>
                      <a:lumMod val="8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" t="13879" r="5760" b="10361"/>
          <a:stretch>
            <a:fillRect/>
          </a:stretch>
        </p:blipFill>
        <p:spPr bwMode="auto">
          <a:xfrm>
            <a:off x="282575" y="1696045"/>
            <a:ext cx="8647113" cy="461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Рисунок 10" descr="зв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575" y="40038"/>
            <a:ext cx="107265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0" t="12956" r="5627" b="10101"/>
          <a:stretch>
            <a:fillRect/>
          </a:stretch>
        </p:blipFill>
        <p:spPr bwMode="auto">
          <a:xfrm>
            <a:off x="260350" y="1727348"/>
            <a:ext cx="8669338" cy="472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14355" r="24382" b="14638"/>
          <a:stretch>
            <a:fillRect/>
          </a:stretch>
        </p:blipFill>
        <p:spPr bwMode="auto">
          <a:xfrm>
            <a:off x="103188" y="1701368"/>
            <a:ext cx="8685489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13188" r="27412" b="13663"/>
          <a:stretch>
            <a:fillRect/>
          </a:stretch>
        </p:blipFill>
        <p:spPr bwMode="auto">
          <a:xfrm>
            <a:off x="214313" y="1773376"/>
            <a:ext cx="8166234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-108521" y="-27384"/>
            <a:ext cx="9246159" cy="6885384"/>
            <a:chOff x="-108521" y="-27384"/>
            <a:chExt cx="9246159" cy="6885384"/>
          </a:xfrm>
        </p:grpSpPr>
        <p:sp>
          <p:nvSpPr>
            <p:cNvPr id="13" name="Половина рамки 12"/>
            <p:cNvSpPr/>
            <p:nvPr/>
          </p:nvSpPr>
          <p:spPr>
            <a:xfrm flipH="1" flipV="1">
              <a:off x="-108521" y="2276872"/>
              <a:ext cx="9246159" cy="4581128"/>
            </a:xfrm>
            <a:prstGeom prst="halfFrame">
              <a:avLst>
                <a:gd name="adj1" fmla="val 6071"/>
                <a:gd name="adj2" fmla="val 4405"/>
              </a:avLst>
            </a:prstGeom>
            <a:gradFill flip="none" rotWithShape="1">
              <a:gsLst>
                <a:gs pos="0">
                  <a:schemeClr val="tx2">
                    <a:lumMod val="66000"/>
                  </a:schemeClr>
                </a:gs>
                <a:gs pos="80000">
                  <a:schemeClr val="bg1"/>
                </a:gs>
                <a:gs pos="100000">
                  <a:srgbClr val="003399">
                    <a:alpha val="62000"/>
                    <a:lumMod val="8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-27175" y="-27384"/>
              <a:ext cx="6549161" cy="756625"/>
              <a:chOff x="-27175" y="-27384"/>
              <a:chExt cx="8975354" cy="1181066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" y="-27384"/>
                <a:ext cx="8644218" cy="720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ГАОУДПО ВО Владимирский институт повышения квалификации </a:t>
                </a:r>
              </a:p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работников образования имени </a:t>
                </a:r>
                <a:r>
                  <a:rPr lang="ru-RU" sz="1200" b="1" dirty="0" err="1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Л.И.Новиковой</a:t>
                </a:r>
                <a:endParaRPr lang="ru-RU" sz="1200" b="1" dirty="0">
                  <a:ln w="900" cmpd="sng">
                    <a:solidFill>
                      <a:srgbClr val="002060">
                        <a:alpha val="5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Georgia" pitchFamily="18" charset="0"/>
                </a:endParaRPr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80938" y="639808"/>
                <a:ext cx="8867241" cy="391947"/>
                <a:chOff x="24439" y="1691767"/>
                <a:chExt cx="8867241" cy="391947"/>
              </a:xfrm>
            </p:grpSpPr>
            <p:pic>
              <p:nvPicPr>
                <p:cNvPr id="18" name="Рисунок 17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 flipH="1">
                  <a:off x="1691680" y="1844168"/>
                  <a:ext cx="7200000" cy="239546"/>
                </a:xfrm>
                <a:prstGeom prst="rect">
                  <a:avLst/>
                </a:prstGeom>
              </p:spPr>
            </p:pic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>
                  <a:off x="24439" y="1691767"/>
                  <a:ext cx="7200000" cy="239547"/>
                </a:xfrm>
                <a:prstGeom prst="rect">
                  <a:avLst/>
                </a:prstGeom>
              </p:spPr>
            </p:pic>
          </p:grp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175" y="0"/>
                <a:ext cx="1259632" cy="11536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8749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Рисунок 10" descr="зв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851" y="44624"/>
            <a:ext cx="107265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705" y="908720"/>
            <a:ext cx="6123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ru-RU" sz="2400" b="1" dirty="0">
                <a:ln w="127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1F497D">
                        <a:lumMod val="19000"/>
                        <a:lumOff val="81000"/>
                      </a:srgbClr>
                    </a:gs>
                    <a:gs pos="35000">
                      <a:srgbClr val="1F497D">
                        <a:lumMod val="75000"/>
                      </a:srgbClr>
                    </a:gs>
                    <a:gs pos="100000">
                      <a:srgbClr val="003399">
                        <a:alpha val="62000"/>
                        <a:lumMod val="82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Arial" charset="0"/>
              </a:rPr>
              <a:t>Примерный перечень вопросов для анкетирования педагогов, детей </a:t>
            </a:r>
            <a:r>
              <a:rPr lang="ru-RU" sz="2400" b="1">
                <a:ln w="127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1F497D">
                        <a:lumMod val="19000"/>
                        <a:lumOff val="81000"/>
                      </a:srgbClr>
                    </a:gs>
                    <a:gs pos="35000">
                      <a:srgbClr val="1F497D">
                        <a:lumMod val="75000"/>
                      </a:srgbClr>
                    </a:gs>
                    <a:gs pos="100000">
                      <a:srgbClr val="003399">
                        <a:alpha val="62000"/>
                        <a:lumMod val="82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Arial" charset="0"/>
              </a:rPr>
              <a:t>и </a:t>
            </a:r>
            <a:r>
              <a:rPr lang="ru-RU" sz="2400" b="1" smtClean="0">
                <a:ln w="127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1F497D">
                        <a:lumMod val="19000"/>
                        <a:lumOff val="81000"/>
                      </a:srgbClr>
                    </a:gs>
                    <a:gs pos="35000">
                      <a:srgbClr val="1F497D">
                        <a:lumMod val="75000"/>
                      </a:srgbClr>
                    </a:gs>
                    <a:gs pos="100000">
                      <a:srgbClr val="003399">
                        <a:alpha val="62000"/>
                        <a:lumMod val="82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cs typeface="Arial" charset="0"/>
              </a:rPr>
              <a:t>родителей</a:t>
            </a:r>
            <a:endParaRPr lang="ru-RU" sz="2400" b="1" dirty="0">
              <a:ln w="12700">
                <a:solidFill>
                  <a:srgbClr val="002060"/>
                </a:solidFill>
                <a:prstDash val="solid"/>
              </a:ln>
              <a:gradFill flip="none" rotWithShape="1">
                <a:gsLst>
                  <a:gs pos="0">
                    <a:srgbClr val="1F497D">
                      <a:lumMod val="19000"/>
                      <a:lumOff val="81000"/>
                    </a:srgbClr>
                  </a:gs>
                  <a:gs pos="35000">
                    <a:srgbClr val="1F497D">
                      <a:lumMod val="75000"/>
                    </a:srgbClr>
                  </a:gs>
                  <a:gs pos="100000">
                    <a:srgbClr val="003399">
                      <a:alpha val="62000"/>
                      <a:lumMod val="8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108521" y="-27384"/>
            <a:ext cx="9246159" cy="6885384"/>
            <a:chOff x="-108521" y="-27384"/>
            <a:chExt cx="9246159" cy="6885384"/>
          </a:xfrm>
        </p:grpSpPr>
        <p:sp>
          <p:nvSpPr>
            <p:cNvPr id="10" name="Половина рамки 9"/>
            <p:cNvSpPr/>
            <p:nvPr/>
          </p:nvSpPr>
          <p:spPr>
            <a:xfrm flipH="1" flipV="1">
              <a:off x="-108521" y="2276872"/>
              <a:ext cx="9246159" cy="4581128"/>
            </a:xfrm>
            <a:prstGeom prst="halfFrame">
              <a:avLst>
                <a:gd name="adj1" fmla="val 6071"/>
                <a:gd name="adj2" fmla="val 4405"/>
              </a:avLst>
            </a:prstGeom>
            <a:gradFill flip="none" rotWithShape="1">
              <a:gsLst>
                <a:gs pos="0">
                  <a:schemeClr val="tx2">
                    <a:lumMod val="66000"/>
                  </a:schemeClr>
                </a:gs>
                <a:gs pos="80000">
                  <a:schemeClr val="bg1"/>
                </a:gs>
                <a:gs pos="100000">
                  <a:srgbClr val="003399">
                    <a:alpha val="62000"/>
                    <a:lumMod val="8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-27175" y="-27384"/>
              <a:ext cx="6549161" cy="756625"/>
              <a:chOff x="-27175" y="-27384"/>
              <a:chExt cx="8975354" cy="118106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" y="-27384"/>
                <a:ext cx="8644218" cy="720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ГАОУДПО ВО Владимирский институт повышения квалификации </a:t>
                </a:r>
              </a:p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работников образования имени </a:t>
                </a:r>
                <a:r>
                  <a:rPr lang="ru-RU" sz="1200" b="1" dirty="0" err="1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Л.И.Новиковой</a:t>
                </a:r>
                <a:endParaRPr lang="ru-RU" sz="1200" b="1" dirty="0">
                  <a:ln w="900" cmpd="sng">
                    <a:solidFill>
                      <a:srgbClr val="002060">
                        <a:alpha val="5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Georgia" pitchFamily="18" charset="0"/>
                </a:endParaRPr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80938" y="639808"/>
                <a:ext cx="8867241" cy="391947"/>
                <a:chOff x="24439" y="1691767"/>
                <a:chExt cx="8867241" cy="391947"/>
              </a:xfrm>
            </p:grpSpPr>
            <p:pic>
              <p:nvPicPr>
                <p:cNvPr id="15" name="Рисунок 1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 flipH="1">
                  <a:off x="1691680" y="1844168"/>
                  <a:ext cx="7200000" cy="239546"/>
                </a:xfrm>
                <a:prstGeom prst="rect">
                  <a:avLst/>
                </a:prstGeom>
              </p:spPr>
            </p:pic>
            <p:pic>
              <p:nvPicPr>
                <p:cNvPr id="16" name="Рисунок 15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>
                  <a:off x="24439" y="1691767"/>
                  <a:ext cx="7200000" cy="239547"/>
                </a:xfrm>
                <a:prstGeom prst="rect">
                  <a:avLst/>
                </a:prstGeom>
              </p:spPr>
            </p:pic>
          </p:grp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175" y="0"/>
                <a:ext cx="1259632" cy="11536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18443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8"/>
          <a:stretch>
            <a:fillRect/>
          </a:stretch>
        </p:blipFill>
        <p:spPr bwMode="auto">
          <a:xfrm>
            <a:off x="5113014" y="1556792"/>
            <a:ext cx="3459163" cy="442912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6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13" y="908720"/>
            <a:ext cx="6533852" cy="1143000"/>
          </a:xfrm>
          <a:extLst/>
        </p:spPr>
        <p:txBody>
          <a:bodyPr/>
          <a:lstStyle/>
          <a:p>
            <a:pPr marL="342900" indent="-342900" algn="l">
              <a:buFont typeface="Wingdings" pitchFamily="2" charset="2"/>
              <a:buChar char="ü"/>
              <a:defRPr/>
            </a:pPr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19000"/>
                        <a:lumOff val="81000"/>
                      </a:schemeClr>
                    </a:gs>
                    <a:gs pos="35000">
                      <a:schemeClr val="tx2">
                        <a:lumMod val="75000"/>
                      </a:schemeClr>
                    </a:gs>
                    <a:gs pos="100000">
                      <a:srgbClr val="003399">
                        <a:alpha val="62000"/>
                        <a:lumMod val="82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Пакет  </a:t>
            </a:r>
            <a:r>
              <a:rPr lang="ru-RU" sz="2400" b="1" dirty="0">
                <a:ln w="127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19000"/>
                        <a:lumOff val="81000"/>
                      </a:schemeClr>
                    </a:gs>
                    <a:gs pos="35000">
                      <a:schemeClr val="tx2">
                        <a:lumMod val="75000"/>
                      </a:schemeClr>
                    </a:gs>
                    <a:gs pos="100000">
                      <a:srgbClr val="003399">
                        <a:alpha val="62000"/>
                        <a:lumMod val="82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методических рекомендаций по различным </a:t>
            </a:r>
            <a:r>
              <a:rPr lang="ru-RU" sz="2400" b="1" dirty="0" smtClean="0">
                <a:ln w="1270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chemeClr val="tx2">
                        <a:lumMod val="19000"/>
                        <a:lumOff val="81000"/>
                      </a:schemeClr>
                    </a:gs>
                    <a:gs pos="35000">
                      <a:schemeClr val="tx2">
                        <a:lumMod val="75000"/>
                      </a:schemeClr>
                    </a:gs>
                    <a:gs pos="100000">
                      <a:srgbClr val="003399">
                        <a:alpha val="62000"/>
                        <a:lumMod val="82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темам</a:t>
            </a:r>
            <a:endParaRPr lang="ru-RU" dirty="0"/>
          </a:p>
        </p:txBody>
      </p:sp>
      <p:pic>
        <p:nvPicPr>
          <p:cNvPr id="14340" name="Рисунок 10" descr="зв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851" y="116712"/>
            <a:ext cx="107265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6"/>
          <a:stretch>
            <a:fillRect/>
          </a:stretch>
        </p:blipFill>
        <p:spPr>
          <a:xfrm>
            <a:off x="4776529" y="1700808"/>
            <a:ext cx="3490913" cy="4525962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pSp>
        <p:nvGrpSpPr>
          <p:cNvPr id="13" name="Группа 12"/>
          <p:cNvGrpSpPr/>
          <p:nvPr/>
        </p:nvGrpSpPr>
        <p:grpSpPr>
          <a:xfrm>
            <a:off x="-108521" y="-27384"/>
            <a:ext cx="9246159" cy="6885384"/>
            <a:chOff x="-108521" y="-27384"/>
            <a:chExt cx="9246159" cy="6885384"/>
          </a:xfrm>
        </p:grpSpPr>
        <p:sp>
          <p:nvSpPr>
            <p:cNvPr id="14" name="Половина рамки 13"/>
            <p:cNvSpPr/>
            <p:nvPr/>
          </p:nvSpPr>
          <p:spPr>
            <a:xfrm flipH="1" flipV="1">
              <a:off x="-108521" y="2276872"/>
              <a:ext cx="9246159" cy="4581128"/>
            </a:xfrm>
            <a:prstGeom prst="halfFrame">
              <a:avLst>
                <a:gd name="adj1" fmla="val 6071"/>
                <a:gd name="adj2" fmla="val 4405"/>
              </a:avLst>
            </a:prstGeom>
            <a:gradFill flip="none" rotWithShape="1">
              <a:gsLst>
                <a:gs pos="0">
                  <a:schemeClr val="tx2">
                    <a:lumMod val="66000"/>
                  </a:schemeClr>
                </a:gs>
                <a:gs pos="80000">
                  <a:schemeClr val="bg1"/>
                </a:gs>
                <a:gs pos="100000">
                  <a:srgbClr val="003399">
                    <a:alpha val="62000"/>
                    <a:lumMod val="8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-27175" y="-27384"/>
              <a:ext cx="6549161" cy="756625"/>
              <a:chOff x="-27175" y="-27384"/>
              <a:chExt cx="8975354" cy="118106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" y="-27384"/>
                <a:ext cx="8644218" cy="720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ГАОУДПО ВО Владимирский институт повышения квалификации </a:t>
                </a:r>
              </a:p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работников образования имени </a:t>
                </a:r>
                <a:r>
                  <a:rPr lang="ru-RU" sz="1200" b="1" dirty="0" err="1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Л.И.Новиковой</a:t>
                </a:r>
                <a:endParaRPr lang="ru-RU" sz="1200" b="1" dirty="0">
                  <a:ln w="900" cmpd="sng">
                    <a:solidFill>
                      <a:srgbClr val="002060">
                        <a:alpha val="5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Georgia" pitchFamily="18" charset="0"/>
                </a:endParaRPr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80938" y="639808"/>
                <a:ext cx="8867241" cy="391947"/>
                <a:chOff x="24439" y="1691767"/>
                <a:chExt cx="8867241" cy="391947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 flipH="1">
                  <a:off x="1691680" y="1844168"/>
                  <a:ext cx="7200000" cy="239546"/>
                </a:xfrm>
                <a:prstGeom prst="rect">
                  <a:avLst/>
                </a:prstGeom>
              </p:spPr>
            </p:pic>
            <p:pic>
              <p:nvPicPr>
                <p:cNvPr id="20" name="Рисунок 19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>
                  <a:off x="24439" y="1691767"/>
                  <a:ext cx="7200000" cy="239547"/>
                </a:xfrm>
                <a:prstGeom prst="rect">
                  <a:avLst/>
                </a:prstGeom>
              </p:spPr>
            </p:pic>
          </p:grp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175" y="0"/>
                <a:ext cx="1259632" cy="11536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62879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-108521" y="-27384"/>
            <a:ext cx="9246159" cy="6885384"/>
            <a:chOff x="-108521" y="-27384"/>
            <a:chExt cx="9246159" cy="6885384"/>
          </a:xfrm>
        </p:grpSpPr>
        <p:sp>
          <p:nvSpPr>
            <p:cNvPr id="14" name="Половина рамки 13"/>
            <p:cNvSpPr/>
            <p:nvPr/>
          </p:nvSpPr>
          <p:spPr>
            <a:xfrm flipH="1" flipV="1">
              <a:off x="-108521" y="2276872"/>
              <a:ext cx="9246159" cy="4581128"/>
            </a:xfrm>
            <a:prstGeom prst="halfFrame">
              <a:avLst>
                <a:gd name="adj1" fmla="val 6071"/>
                <a:gd name="adj2" fmla="val 4405"/>
              </a:avLst>
            </a:prstGeom>
            <a:gradFill flip="none" rotWithShape="1">
              <a:gsLst>
                <a:gs pos="0">
                  <a:schemeClr val="tx2">
                    <a:lumMod val="66000"/>
                  </a:schemeClr>
                </a:gs>
                <a:gs pos="80000">
                  <a:schemeClr val="bg1"/>
                </a:gs>
                <a:gs pos="100000">
                  <a:srgbClr val="003399">
                    <a:alpha val="62000"/>
                    <a:lumMod val="8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-27175" y="-27384"/>
              <a:ext cx="6549161" cy="756625"/>
              <a:chOff x="-27175" y="-27384"/>
              <a:chExt cx="8975354" cy="118106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" y="-27384"/>
                <a:ext cx="8644218" cy="720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ГАОУДПО ВО Владимирский институт повышения квалификации </a:t>
                </a:r>
              </a:p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работников образования имени </a:t>
                </a:r>
                <a:r>
                  <a:rPr lang="ru-RU" sz="1200" b="1" dirty="0" err="1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Л.И.Новиковой</a:t>
                </a:r>
                <a:endParaRPr lang="ru-RU" sz="1200" b="1" dirty="0">
                  <a:ln w="900" cmpd="sng">
                    <a:solidFill>
                      <a:srgbClr val="002060">
                        <a:alpha val="5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Georgia" pitchFamily="18" charset="0"/>
                </a:endParaRPr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80938" y="639808"/>
                <a:ext cx="8867241" cy="391947"/>
                <a:chOff x="24439" y="1691767"/>
                <a:chExt cx="8867241" cy="391947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 flipH="1">
                  <a:off x="1691680" y="1844168"/>
                  <a:ext cx="7200000" cy="239546"/>
                </a:xfrm>
                <a:prstGeom prst="rect">
                  <a:avLst/>
                </a:prstGeom>
              </p:spPr>
            </p:pic>
            <p:pic>
              <p:nvPicPr>
                <p:cNvPr id="20" name="Рисунок 19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>
                  <a:off x="24439" y="1691767"/>
                  <a:ext cx="7200000" cy="239547"/>
                </a:xfrm>
                <a:prstGeom prst="rect">
                  <a:avLst/>
                </a:prstGeom>
              </p:spPr>
            </p:pic>
          </p:grp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175" y="0"/>
                <a:ext cx="1259632" cy="11536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51712" y="791334"/>
            <a:ext cx="88407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000054"/>
                </a:solidFill>
                <a:latin typeface="Georgia" pitchFamily="18" charset="0"/>
              </a:rPr>
              <a:t>Нам,</a:t>
            </a:r>
            <a:endParaRPr lang="ru-RU" sz="3000" dirty="0">
              <a:solidFill>
                <a:srgbClr val="000054"/>
              </a:solidFill>
              <a:latin typeface="Georgia" pitchFamily="18" charset="0"/>
            </a:endParaRPr>
          </a:p>
          <a:p>
            <a:pPr algn="ctr"/>
            <a:r>
              <a:rPr lang="ru-RU" sz="3000" dirty="0">
                <a:solidFill>
                  <a:srgbClr val="000054"/>
                </a:solidFill>
                <a:latin typeface="Georgia" pitchFamily="18" charset="0"/>
              </a:rPr>
              <a:t> </a:t>
            </a:r>
            <a:r>
              <a:rPr lang="ru-RU" sz="3000" dirty="0" smtClean="0">
                <a:solidFill>
                  <a:srgbClr val="000054"/>
                </a:solidFill>
                <a:latin typeface="Georgia" pitchFamily="18" charset="0"/>
              </a:rPr>
              <a:t> взрослым,</a:t>
            </a:r>
            <a:endParaRPr lang="ru-RU" sz="3000" dirty="0">
              <a:solidFill>
                <a:srgbClr val="000054"/>
              </a:solidFill>
              <a:latin typeface="Georgia" pitchFamily="18" charset="0"/>
            </a:endParaRPr>
          </a:p>
          <a:p>
            <a:pPr algn="ctr"/>
            <a:r>
              <a:rPr lang="ru-RU" sz="3000" dirty="0">
                <a:solidFill>
                  <a:srgbClr val="000054"/>
                </a:solidFill>
                <a:latin typeface="Georgia" pitchFamily="18" charset="0"/>
              </a:rPr>
              <a:t>сегодня </a:t>
            </a:r>
            <a:r>
              <a:rPr lang="ru-RU" sz="3000" b="1" dirty="0">
                <a:solidFill>
                  <a:srgbClr val="000054"/>
                </a:solidFill>
                <a:latin typeface="Georgia" pitchFamily="18" charset="0"/>
              </a:rPr>
              <a:t>нужно объединиться </a:t>
            </a:r>
            <a:r>
              <a:rPr lang="ru-RU" sz="3000" dirty="0">
                <a:solidFill>
                  <a:srgbClr val="000054"/>
                </a:solidFill>
                <a:latin typeface="Georgia" pitchFamily="18" charset="0"/>
              </a:rPr>
              <a:t>в борьбе с самым сложным агентом социализации – агрессивным информационным воздействием!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174" y="5589240"/>
            <a:ext cx="8840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ln w="10541" cmpd="sng">
                  <a:solidFill>
                    <a:srgbClr val="00006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Это </a:t>
            </a:r>
            <a:r>
              <a:rPr lang="ru-RU" sz="3000" b="1" dirty="0">
                <a:ln w="10541" cmpd="sng">
                  <a:solidFill>
                    <a:srgbClr val="000066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необходимо, чтобы спасти наших детей и наше будущее!</a:t>
            </a:r>
          </a:p>
        </p:txBody>
      </p:sp>
      <p:pic>
        <p:nvPicPr>
          <p:cNvPr id="26626" name="Picture 2" descr="D:\Work\институт_\2013\от_Поповой\12.компьютер\anonimaiszer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16" y="3265165"/>
            <a:ext cx="2008188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D:\Work\институт_\2013\от_Поповой\12.компьютер\1A0118CE2726897C5643900789864166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33" y="3203798"/>
            <a:ext cx="216929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D:\Work\институт_\2013\от_Поповой\12.компьютер\inicio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34313"/>
            <a:ext cx="2176317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17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plashka1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4768" y="358774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2 направления обеспечения безопасности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likar.info/pictures_ckfinder/images/vbvcbvcbvvcbnv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32" y="2452613"/>
            <a:ext cx="3444417" cy="34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ilook.by/content/images/compu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35" y="2452613"/>
            <a:ext cx="3208635" cy="320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трелка вниз 6"/>
          <p:cNvSpPr/>
          <p:nvPr/>
        </p:nvSpPr>
        <p:spPr>
          <a:xfrm rot="1669433">
            <a:off x="2411760" y="1697037"/>
            <a:ext cx="900100" cy="867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9873386">
            <a:off x="6092816" y="1693870"/>
            <a:ext cx="900100" cy="867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1446865">
            <a:off x="6402814" y="5777288"/>
            <a:ext cx="900100" cy="867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Нижний колонтитул 5"/>
          <p:cNvSpPr>
            <a:spLocks noGrp="1"/>
          </p:cNvSpPr>
          <p:nvPr>
            <p:ph type="ftr" sz="quarter" idx="11"/>
          </p:nvPr>
        </p:nvSpPr>
        <p:spPr bwMode="auto">
          <a:xfrm>
            <a:off x="51713" y="421497"/>
            <a:ext cx="8592472" cy="1009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0541" cmpd="sng">
                  <a:solidFill>
                    <a:srgbClr val="000066"/>
                  </a:solidFill>
                  <a:prstDash val="solid"/>
                </a:ln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9000">
                      <a:schemeClr val="accent4">
                        <a:lumMod val="75000"/>
                      </a:schemeClr>
                    </a:gs>
                    <a:gs pos="50000">
                      <a:srgbClr val="000054"/>
                    </a:gs>
                    <a:gs pos="79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+mn-cs"/>
              </a:rPr>
              <a:t>Владимирский институт повышения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0541" cmpd="sng">
                  <a:solidFill>
                    <a:srgbClr val="000066"/>
                  </a:solidFill>
                  <a:prstDash val="solid"/>
                </a:ln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9000">
                      <a:schemeClr val="accent4">
                        <a:lumMod val="75000"/>
                      </a:schemeClr>
                    </a:gs>
                    <a:gs pos="50000">
                      <a:srgbClr val="000054"/>
                    </a:gs>
                    <a:gs pos="79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+mn-cs"/>
              </a:rPr>
              <a:t>квалификации работников образования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0541" cmpd="sng">
                  <a:solidFill>
                    <a:srgbClr val="000066"/>
                  </a:solidFill>
                  <a:prstDash val="solid"/>
                </a:ln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9000">
                      <a:schemeClr val="accent4">
                        <a:lumMod val="75000"/>
                      </a:schemeClr>
                    </a:gs>
                    <a:gs pos="50000">
                      <a:srgbClr val="000054"/>
                    </a:gs>
                    <a:gs pos="79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+mn-cs"/>
              </a:rPr>
              <a:t>имени </a:t>
            </a:r>
            <a:r>
              <a:rPr lang="ru-RU" sz="2800" b="1" dirty="0" err="1">
                <a:ln w="10541" cmpd="sng">
                  <a:solidFill>
                    <a:srgbClr val="000066"/>
                  </a:solidFill>
                  <a:prstDash val="solid"/>
                </a:ln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9000">
                      <a:schemeClr val="accent4">
                        <a:lumMod val="75000"/>
                      </a:schemeClr>
                    </a:gs>
                    <a:gs pos="50000">
                      <a:srgbClr val="000054"/>
                    </a:gs>
                    <a:gs pos="79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eorgia" pitchFamily="18" charset="0"/>
                <a:cs typeface="+mn-cs"/>
              </a:rPr>
              <a:t>Л.И.Новиковой</a:t>
            </a:r>
            <a:endParaRPr lang="ru-RU" sz="2800" b="1" dirty="0">
              <a:ln w="10541" cmpd="sng">
                <a:solidFill>
                  <a:srgbClr val="000066"/>
                </a:solidFill>
                <a:prstDash val="solid"/>
              </a:ln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9000">
                    <a:schemeClr val="accent4">
                      <a:lumMod val="75000"/>
                    </a:schemeClr>
                  </a:gs>
                  <a:gs pos="50000">
                    <a:srgbClr val="000054"/>
                  </a:gs>
                  <a:gs pos="79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eorgia" pitchFamily="18" charset="0"/>
              <a:cs typeface="+mn-cs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722471" y="2859484"/>
            <a:ext cx="7715304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Адрес сайта ВИПКРО</a:t>
            </a:r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36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2"/>
              </a:rPr>
              <a:t>www.vipkro33.ru/</a:t>
            </a:r>
            <a:endParaRPr lang="en-US" sz="36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Вики-Владимир: </a:t>
            </a:r>
            <a:r>
              <a:rPr lang="en-US" sz="36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  <a:hlinkClick r:id="rId3"/>
              </a:rPr>
              <a:t>www.wiki.vladimir.i-edu.ru/</a:t>
            </a:r>
            <a:endParaRPr lang="ru-RU" sz="3600" b="1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3" t="41251" r="72461" b="26875"/>
          <a:stretch>
            <a:fillRect/>
          </a:stretch>
        </p:blipFill>
        <p:spPr bwMode="auto">
          <a:xfrm>
            <a:off x="3779912" y="1598811"/>
            <a:ext cx="1506537" cy="125412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-108521" y="44705"/>
            <a:ext cx="9246159" cy="6813296"/>
            <a:chOff x="-108521" y="400039"/>
            <a:chExt cx="9246159" cy="6457961"/>
          </a:xfrm>
        </p:grpSpPr>
        <p:sp>
          <p:nvSpPr>
            <p:cNvPr id="10" name="Половина рамки 9"/>
            <p:cNvSpPr/>
            <p:nvPr/>
          </p:nvSpPr>
          <p:spPr>
            <a:xfrm flipH="1" flipV="1">
              <a:off x="-108521" y="2276872"/>
              <a:ext cx="9246159" cy="4581128"/>
            </a:xfrm>
            <a:prstGeom prst="halfFrame">
              <a:avLst>
                <a:gd name="adj1" fmla="val 6071"/>
                <a:gd name="adj2" fmla="val 4405"/>
              </a:avLst>
            </a:prstGeom>
            <a:gradFill flip="none" rotWithShape="1">
              <a:gsLst>
                <a:gs pos="0">
                  <a:schemeClr val="tx2">
                    <a:lumMod val="66000"/>
                  </a:schemeClr>
                </a:gs>
                <a:gs pos="80000">
                  <a:schemeClr val="bg1"/>
                </a:gs>
                <a:gs pos="100000">
                  <a:srgbClr val="003399">
                    <a:alpha val="62000"/>
                    <a:lumMod val="8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51713" y="400039"/>
              <a:ext cx="6470273" cy="251093"/>
              <a:chOff x="24439" y="1691767"/>
              <a:chExt cx="8867241" cy="391947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5545"/>
              <a:stretch/>
            </p:blipFill>
            <p:spPr>
              <a:xfrm flipH="1">
                <a:off x="1691680" y="1844168"/>
                <a:ext cx="7200000" cy="239546"/>
              </a:xfrm>
              <a:prstGeom prst="rect">
                <a:avLst/>
              </a:prstGeom>
            </p:spPr>
          </p:pic>
          <p:pic>
            <p:nvPicPr>
              <p:cNvPr id="16" name="Рисунок 1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5545"/>
              <a:stretch/>
            </p:blipFill>
            <p:spPr>
              <a:xfrm>
                <a:off x="24439" y="1691767"/>
                <a:ext cx="7200000" cy="239547"/>
              </a:xfrm>
              <a:prstGeom prst="rect">
                <a:avLst/>
              </a:prstGeom>
            </p:spPr>
          </p:pic>
        </p:grpSp>
      </p:grpSp>
      <p:pic>
        <p:nvPicPr>
          <p:cNvPr id="17" name="Рисунок 10" descr="зв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859" y="44704"/>
            <a:ext cx="107265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323529" y="4221088"/>
            <a:ext cx="8280920" cy="264909"/>
            <a:chOff x="1392517" y="4221088"/>
            <a:chExt cx="6470273" cy="264909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545"/>
            <a:stretch/>
          </p:blipFill>
          <p:spPr>
            <a:xfrm flipH="1">
              <a:off x="2609074" y="4324093"/>
              <a:ext cx="5253716" cy="16190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5545"/>
            <a:stretch/>
          </p:blipFill>
          <p:spPr>
            <a:xfrm>
              <a:off x="1392517" y="4221088"/>
              <a:ext cx="5253716" cy="161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9530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V="1">
            <a:off x="1907704" y="692696"/>
            <a:ext cx="0" cy="583264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043608" y="-5427984"/>
            <a:ext cx="1656184" cy="165618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43608" y="-3672408"/>
            <a:ext cx="1656184" cy="165618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43608" y="-1656184"/>
            <a:ext cx="1656184" cy="165618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75856" y="-5256584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Антивирусная защита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87824" y="-345638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Защита от мошенников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5856" y="-144016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Контроль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-57442" y="729241"/>
            <a:ext cx="9144000" cy="52322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ctr"/>
            <a:r>
              <a:rPr lang="ru-RU" sz="2800" dirty="0"/>
              <a:t>Три основных направления защиты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-108521" y="-27384"/>
            <a:ext cx="9246159" cy="6885384"/>
            <a:chOff x="-108521" y="-27384"/>
            <a:chExt cx="9246159" cy="6885384"/>
          </a:xfrm>
        </p:grpSpPr>
        <p:sp>
          <p:nvSpPr>
            <p:cNvPr id="15" name="Половина рамки 14"/>
            <p:cNvSpPr/>
            <p:nvPr/>
          </p:nvSpPr>
          <p:spPr>
            <a:xfrm flipH="1" flipV="1">
              <a:off x="-108521" y="2276872"/>
              <a:ext cx="9246159" cy="4581128"/>
            </a:xfrm>
            <a:prstGeom prst="halfFrame">
              <a:avLst>
                <a:gd name="adj1" fmla="val 6071"/>
                <a:gd name="adj2" fmla="val 4405"/>
              </a:avLst>
            </a:prstGeom>
            <a:gradFill flip="none" rotWithShape="1">
              <a:gsLst>
                <a:gs pos="0">
                  <a:schemeClr val="tx2">
                    <a:lumMod val="66000"/>
                  </a:schemeClr>
                </a:gs>
                <a:gs pos="80000">
                  <a:schemeClr val="bg1"/>
                </a:gs>
                <a:gs pos="100000">
                  <a:srgbClr val="003399">
                    <a:alpha val="62000"/>
                    <a:lumMod val="8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8" name="Группа 17"/>
            <p:cNvGrpSpPr/>
            <p:nvPr/>
          </p:nvGrpSpPr>
          <p:grpSpPr>
            <a:xfrm>
              <a:off x="-27175" y="-27384"/>
              <a:ext cx="6549161" cy="756625"/>
              <a:chOff x="-27175" y="-27384"/>
              <a:chExt cx="8975354" cy="1181066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" y="-27384"/>
                <a:ext cx="8644218" cy="720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ГАОУДПО ВО Владимирский институт повышения квалификации </a:t>
                </a:r>
              </a:p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работников образования имени </a:t>
                </a:r>
                <a:r>
                  <a:rPr lang="ru-RU" sz="1200" b="1" dirty="0" err="1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Л.И.Новиковой</a:t>
                </a:r>
                <a:endParaRPr lang="ru-RU" sz="1200" b="1" dirty="0">
                  <a:ln w="900" cmpd="sng">
                    <a:solidFill>
                      <a:srgbClr val="002060">
                        <a:alpha val="5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Georgia" pitchFamily="18" charset="0"/>
                </a:endParaRPr>
              </a:p>
            </p:txBody>
          </p:sp>
          <p:grpSp>
            <p:nvGrpSpPr>
              <p:cNvPr id="20" name="Группа 19"/>
              <p:cNvGrpSpPr/>
              <p:nvPr/>
            </p:nvGrpSpPr>
            <p:grpSpPr>
              <a:xfrm>
                <a:off x="80938" y="639808"/>
                <a:ext cx="8867241" cy="391947"/>
                <a:chOff x="24439" y="1691767"/>
                <a:chExt cx="8867241" cy="391947"/>
              </a:xfrm>
            </p:grpSpPr>
            <p:pic>
              <p:nvPicPr>
                <p:cNvPr id="22" name="Рисунок 2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 flipH="1">
                  <a:off x="1691680" y="1844168"/>
                  <a:ext cx="7200000" cy="239546"/>
                </a:xfrm>
                <a:prstGeom prst="rect">
                  <a:avLst/>
                </a:prstGeom>
              </p:spPr>
            </p:pic>
            <p:pic>
              <p:nvPicPr>
                <p:cNvPr id="23" name="Рисунок 22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>
                  <a:off x="24439" y="1691767"/>
                  <a:ext cx="7200000" cy="239547"/>
                </a:xfrm>
                <a:prstGeom prst="rect">
                  <a:avLst/>
                </a:prstGeom>
              </p:spPr>
            </p:pic>
          </p:grpSp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175" y="0"/>
                <a:ext cx="1259632" cy="11536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7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1505 C -4.44444E-6 0.52199 -4.44444E-6 0.92894 -4.44444E-6 1.0625 C -4.44444E-6 1.19584 -4.44444E-6 0.93936 -4.44444E-6 0.91505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62 0.13819 C -0.01962 0.54513 -0.01962 0.95208 -0.01962 1.08564 C -0.01962 1.21898 -0.01962 0.9625 -0.01962 0.93819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20069 C -0.004 0.57176 -0.004 0.94328 -0.004 1.06759 C -0.004 1.19236 -0.004 1.0706 -0.004 0.94884 " pathEditMode="relative" rAng="0" ptsTypes="a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21296 C -0.00382 0.58518 -0.00382 0.9581 -0.00382 1.08287 C -0.00382 1.2081 -0.00382 1.08588 -0.00382 0.96365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26366 C -0.004 0.61875 -0.004 0.97338 -0.004 1.08889 C -0.004 1.20394 -0.004 0.97778 -0.004 0.95625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27361 C -3.88889E-6 0.62986 -3.88889E-6 0.98588 -3.88889E-6 1.10162 C -3.88889E-6 1.21689 -3.88889E-6 0.99027 -3.88889E-6 0.96852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chkola37.ru/wp-content/uploads/2011/12/kon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700808"/>
            <a:ext cx="3789040" cy="3789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53277"/>
            <a:ext cx="9137638" cy="457200"/>
          </a:xfr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eaLnBrk="1" hangingPunct="1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Организация безопасности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043" y="2723059"/>
            <a:ext cx="2930891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уровне построения  локальной сети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84168" y="3355156"/>
            <a:ext cx="2936305" cy="15860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000066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Профилактическая работа с родителями и учащимися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2370" y="5229200"/>
            <a:ext cx="3384376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pPr algn="ctr"/>
            <a:r>
              <a:rPr lang="ru-RU" dirty="0"/>
              <a:t>На уровне организации взаимодействия в Интернете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3" y="861467"/>
            <a:ext cx="2552700" cy="2552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8" name="Picture 6" descr="http://images.kakprosto.ru/tumb/medium-thumb/articles/201203/1903_1331331336_08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469951"/>
            <a:ext cx="194421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Группа 8"/>
          <p:cNvGrpSpPr/>
          <p:nvPr/>
        </p:nvGrpSpPr>
        <p:grpSpPr>
          <a:xfrm>
            <a:off x="-108521" y="-27384"/>
            <a:ext cx="9246159" cy="6885384"/>
            <a:chOff x="-108521" y="-27384"/>
            <a:chExt cx="9246159" cy="6885384"/>
          </a:xfrm>
        </p:grpSpPr>
        <p:sp>
          <p:nvSpPr>
            <p:cNvPr id="10" name="Половина рамки 9"/>
            <p:cNvSpPr/>
            <p:nvPr/>
          </p:nvSpPr>
          <p:spPr>
            <a:xfrm flipH="1" flipV="1">
              <a:off x="-108521" y="2276872"/>
              <a:ext cx="9246159" cy="4581128"/>
            </a:xfrm>
            <a:prstGeom prst="halfFrame">
              <a:avLst>
                <a:gd name="adj1" fmla="val 6071"/>
                <a:gd name="adj2" fmla="val 4405"/>
              </a:avLst>
            </a:prstGeom>
            <a:gradFill flip="none" rotWithShape="1">
              <a:gsLst>
                <a:gs pos="0">
                  <a:schemeClr val="tx2">
                    <a:lumMod val="66000"/>
                  </a:schemeClr>
                </a:gs>
                <a:gs pos="80000">
                  <a:schemeClr val="bg1"/>
                </a:gs>
                <a:gs pos="100000">
                  <a:srgbClr val="003399">
                    <a:alpha val="62000"/>
                    <a:lumMod val="8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-27175" y="-27384"/>
              <a:ext cx="6549161" cy="756625"/>
              <a:chOff x="-27175" y="-27384"/>
              <a:chExt cx="8975354" cy="1181066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1" y="-27384"/>
                <a:ext cx="8644218" cy="720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ГАОУДПО ВО Владимирский институт повышения квалификации </a:t>
                </a:r>
              </a:p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работников образования имени </a:t>
                </a:r>
                <a:r>
                  <a:rPr lang="ru-RU" sz="1200" b="1" dirty="0" err="1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Л.И.Новиковой</a:t>
                </a:r>
                <a:endParaRPr lang="ru-RU" sz="1200" b="1" dirty="0">
                  <a:ln w="900" cmpd="sng">
                    <a:solidFill>
                      <a:srgbClr val="002060">
                        <a:alpha val="5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Georgia" pitchFamily="18" charset="0"/>
                </a:endParaRPr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80938" y="639808"/>
                <a:ext cx="8867241" cy="391947"/>
                <a:chOff x="24439" y="1691767"/>
                <a:chExt cx="8867241" cy="391947"/>
              </a:xfrm>
            </p:grpSpPr>
            <p:pic>
              <p:nvPicPr>
                <p:cNvPr id="15" name="Рисунок 14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 flipH="1">
                  <a:off x="1691680" y="1844168"/>
                  <a:ext cx="7200000" cy="239546"/>
                </a:xfrm>
                <a:prstGeom prst="rect">
                  <a:avLst/>
                </a:prstGeom>
              </p:spPr>
            </p:pic>
            <p:pic>
              <p:nvPicPr>
                <p:cNvPr id="16" name="Рисунок 15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>
                  <a:off x="24439" y="1691767"/>
                  <a:ext cx="7200000" cy="239547"/>
                </a:xfrm>
                <a:prstGeom prst="rect">
                  <a:avLst/>
                </a:prstGeom>
              </p:spPr>
            </p:pic>
          </p:grpSp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175" y="0"/>
                <a:ext cx="1259632" cy="11536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96458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0" y="644681"/>
            <a:ext cx="9144000" cy="83099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ИНФОРМАЦИОННАЯ БЕЗОПАСНОСТЬ</a:t>
            </a:r>
          </a:p>
          <a:p>
            <a:pPr lvl="8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Cambria" pitchFamily="18" charset="0"/>
              </a:rPr>
              <a:t>на уровне локальной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  <a:reflection blurRad="6350" stA="60000" endA="900" endPos="58000" dir="5400000" sy="-100000" algn="bl" rotWithShape="0"/>
                </a:effectLst>
                <a:latin typeface="Cambria" pitchFamily="18" charset="0"/>
              </a:rPr>
              <a:t>сети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10" descr="Картинка 0 из 127787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37063"/>
            <a:ext cx="2552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437063"/>
            <a:ext cx="2552700" cy="2552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aphicFrame>
        <p:nvGraphicFramePr>
          <p:cNvPr id="70" name="Object 16"/>
          <p:cNvGraphicFramePr>
            <a:graphicFrameLocks noChangeAspect="1"/>
          </p:cNvGraphicFramePr>
          <p:nvPr/>
        </p:nvGraphicFramePr>
        <p:xfrm>
          <a:off x="4140200" y="1557338"/>
          <a:ext cx="839788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" r:id="rId6" imgW="839343" imgH="1109853" progId="">
                  <p:embed/>
                </p:oleObj>
              </mc:Choice>
              <mc:Fallback>
                <p:oleObj r:id="rId6" imgW="839343" imgH="110985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557338"/>
                        <a:ext cx="839788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Line 1"/>
          <p:cNvSpPr>
            <a:spLocks noChangeShapeType="1"/>
          </p:cNvSpPr>
          <p:nvPr/>
        </p:nvSpPr>
        <p:spPr bwMode="auto">
          <a:xfrm>
            <a:off x="5975350" y="3860800"/>
            <a:ext cx="2376488" cy="320675"/>
          </a:xfrm>
          <a:prstGeom prst="line">
            <a:avLst/>
          </a:prstGeom>
          <a:noFill/>
          <a:ln w="3816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6" name="Group 2"/>
          <p:cNvGrpSpPr>
            <a:grpSpLocks/>
          </p:cNvGrpSpPr>
          <p:nvPr/>
        </p:nvGrpSpPr>
        <p:grpSpPr bwMode="auto">
          <a:xfrm>
            <a:off x="5724525" y="1916113"/>
            <a:ext cx="2497138" cy="1871662"/>
            <a:chOff x="3606" y="1207"/>
            <a:chExt cx="1573" cy="1179"/>
          </a:xfrm>
        </p:grpSpPr>
        <p:sp>
          <p:nvSpPr>
            <p:cNvPr id="57" name="Line 3"/>
            <p:cNvSpPr>
              <a:spLocks noChangeShapeType="1"/>
            </p:cNvSpPr>
            <p:nvPr/>
          </p:nvSpPr>
          <p:spPr bwMode="auto">
            <a:xfrm flipV="1">
              <a:off x="3606" y="1705"/>
              <a:ext cx="1133" cy="682"/>
            </a:xfrm>
            <a:prstGeom prst="line">
              <a:avLst/>
            </a:prstGeom>
            <a:noFill/>
            <a:ln w="38160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58" name="Object 4"/>
            <p:cNvGraphicFramePr>
              <a:graphicFrameLocks noChangeAspect="1"/>
            </p:cNvGraphicFramePr>
            <p:nvPr/>
          </p:nvGraphicFramePr>
          <p:xfrm>
            <a:off x="4604" y="1207"/>
            <a:ext cx="575" cy="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35" r:id="rId8" imgW="861425" imgH="889122" progId="">
                    <p:embed/>
                  </p:oleObj>
                </mc:Choice>
                <mc:Fallback>
                  <p:oleObj r:id="rId8" imgW="861425" imgH="889122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4" y="1207"/>
                          <a:ext cx="575" cy="58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Line 5"/>
          <p:cNvSpPr>
            <a:spLocks noChangeShapeType="1"/>
          </p:cNvSpPr>
          <p:nvPr/>
        </p:nvSpPr>
        <p:spPr bwMode="auto">
          <a:xfrm flipH="1" flipV="1">
            <a:off x="2122488" y="2922588"/>
            <a:ext cx="3459162" cy="868362"/>
          </a:xfrm>
          <a:prstGeom prst="line">
            <a:avLst/>
          </a:prstGeom>
          <a:noFill/>
          <a:ln w="3816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 flipH="1" flipV="1">
            <a:off x="5218113" y="2419350"/>
            <a:ext cx="434975" cy="1371600"/>
          </a:xfrm>
          <a:prstGeom prst="line">
            <a:avLst/>
          </a:prstGeom>
          <a:noFill/>
          <a:ln w="3816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" name="Line 7"/>
          <p:cNvSpPr>
            <a:spLocks noChangeShapeType="1"/>
          </p:cNvSpPr>
          <p:nvPr/>
        </p:nvSpPr>
        <p:spPr bwMode="auto">
          <a:xfrm>
            <a:off x="5867400" y="3860800"/>
            <a:ext cx="1728788" cy="1800225"/>
          </a:xfrm>
          <a:prstGeom prst="line">
            <a:avLst/>
          </a:prstGeom>
          <a:noFill/>
          <a:ln w="3816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" name="Line 8"/>
          <p:cNvSpPr>
            <a:spLocks noChangeShapeType="1"/>
          </p:cNvSpPr>
          <p:nvPr/>
        </p:nvSpPr>
        <p:spPr bwMode="auto">
          <a:xfrm flipH="1">
            <a:off x="5578475" y="3860800"/>
            <a:ext cx="147638" cy="2016125"/>
          </a:xfrm>
          <a:prstGeom prst="line">
            <a:avLst/>
          </a:prstGeom>
          <a:noFill/>
          <a:ln w="3816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 flipV="1">
            <a:off x="1403350" y="3932238"/>
            <a:ext cx="4248150" cy="1730375"/>
          </a:xfrm>
          <a:prstGeom prst="line">
            <a:avLst/>
          </a:prstGeom>
          <a:noFill/>
          <a:ln w="3816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65" name="Object 11"/>
          <p:cNvGraphicFramePr>
            <a:graphicFrameLocks noChangeAspect="1"/>
          </p:cNvGraphicFramePr>
          <p:nvPr/>
        </p:nvGraphicFramePr>
        <p:xfrm>
          <a:off x="2555875" y="4581525"/>
          <a:ext cx="10366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6" r:id="rId10" imgW="533400" imgH="389382" progId="">
                  <p:embed/>
                </p:oleObj>
              </mc:Choice>
              <mc:Fallback>
                <p:oleObj r:id="rId10" imgW="533400" imgH="3893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581525"/>
                        <a:ext cx="1036638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12"/>
          <p:cNvGraphicFramePr>
            <a:graphicFrameLocks noChangeAspect="1"/>
          </p:cNvGraphicFramePr>
          <p:nvPr/>
        </p:nvGraphicFramePr>
        <p:xfrm>
          <a:off x="5292725" y="3429000"/>
          <a:ext cx="893763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7" r:id="rId12" imgW="461391" imgH="389382" progId="">
                  <p:embed/>
                </p:oleObj>
              </mc:Choice>
              <mc:Fallback>
                <p:oleObj r:id="rId12" imgW="461391" imgH="38938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3429000"/>
                        <a:ext cx="893763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13"/>
          <p:cNvGraphicFramePr>
            <a:graphicFrameLocks noChangeAspect="1"/>
          </p:cNvGraphicFramePr>
          <p:nvPr/>
        </p:nvGraphicFramePr>
        <p:xfrm>
          <a:off x="1835150" y="2205038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8" r:id="rId14" imgW="838581" imgH="838581" progId="">
                  <p:embed/>
                </p:oleObj>
              </mc:Choice>
              <mc:Fallback>
                <p:oleObj r:id="rId14" imgW="838581" imgH="8385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2205038"/>
                        <a:ext cx="838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14"/>
          <p:cNvGraphicFramePr>
            <a:graphicFrameLocks noChangeAspect="1"/>
          </p:cNvGraphicFramePr>
          <p:nvPr/>
        </p:nvGraphicFramePr>
        <p:xfrm>
          <a:off x="971550" y="1989138"/>
          <a:ext cx="839788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9" r:id="rId16" imgW="839343" imgH="1109853" progId="">
                  <p:embed/>
                </p:oleObj>
              </mc:Choice>
              <mc:Fallback>
                <p:oleObj r:id="rId16" imgW="839343" imgH="110985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989138"/>
                        <a:ext cx="839788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15"/>
          <p:cNvGraphicFramePr>
            <a:graphicFrameLocks noChangeAspect="1"/>
          </p:cNvGraphicFramePr>
          <p:nvPr/>
        </p:nvGraphicFramePr>
        <p:xfrm>
          <a:off x="5003800" y="1773238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0" r:id="rId17" imgW="838581" imgH="838581" progId="">
                  <p:embed/>
                </p:oleObj>
              </mc:Choice>
              <mc:Fallback>
                <p:oleObj r:id="rId17" imgW="838581" imgH="8385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773238"/>
                        <a:ext cx="838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7"/>
          <p:cNvGraphicFramePr>
            <a:graphicFrameLocks noChangeAspect="1"/>
          </p:cNvGraphicFramePr>
          <p:nvPr/>
        </p:nvGraphicFramePr>
        <p:xfrm>
          <a:off x="7667625" y="5084763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1" r:id="rId18" imgW="838581" imgH="838581" progId="">
                  <p:embed/>
                </p:oleObj>
              </mc:Choice>
              <mc:Fallback>
                <p:oleObj r:id="rId18" imgW="838581" imgH="8385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5084763"/>
                        <a:ext cx="838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8"/>
          <p:cNvGraphicFramePr>
            <a:graphicFrameLocks noChangeAspect="1"/>
          </p:cNvGraphicFramePr>
          <p:nvPr/>
        </p:nvGraphicFramePr>
        <p:xfrm>
          <a:off x="6804025" y="4868863"/>
          <a:ext cx="839788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2" r:id="rId19" imgW="839343" imgH="1109853" progId="">
                  <p:embed/>
                </p:oleObj>
              </mc:Choice>
              <mc:Fallback>
                <p:oleObj r:id="rId19" imgW="839343" imgH="110985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868863"/>
                        <a:ext cx="839788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19"/>
          <p:cNvGraphicFramePr>
            <a:graphicFrameLocks noChangeAspect="1"/>
          </p:cNvGraphicFramePr>
          <p:nvPr/>
        </p:nvGraphicFramePr>
        <p:xfrm>
          <a:off x="5508625" y="5373688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3" r:id="rId20" imgW="838581" imgH="838581" progId="">
                  <p:embed/>
                </p:oleObj>
              </mc:Choice>
              <mc:Fallback>
                <p:oleObj r:id="rId20" imgW="838581" imgH="8385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373688"/>
                        <a:ext cx="838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20"/>
          <p:cNvGraphicFramePr>
            <a:graphicFrameLocks noChangeAspect="1"/>
          </p:cNvGraphicFramePr>
          <p:nvPr/>
        </p:nvGraphicFramePr>
        <p:xfrm>
          <a:off x="4645025" y="5157788"/>
          <a:ext cx="839788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" r:id="rId21" imgW="839343" imgH="1109853" progId="">
                  <p:embed/>
                </p:oleObj>
              </mc:Choice>
              <mc:Fallback>
                <p:oleObj r:id="rId21" imgW="839343" imgH="110985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5157788"/>
                        <a:ext cx="839788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21"/>
          <p:cNvGraphicFramePr>
            <a:graphicFrameLocks noChangeAspect="1"/>
          </p:cNvGraphicFramePr>
          <p:nvPr/>
        </p:nvGraphicFramePr>
        <p:xfrm>
          <a:off x="8101013" y="3789363"/>
          <a:ext cx="838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5" r:id="rId22" imgW="838581" imgH="838581" progId="">
                  <p:embed/>
                </p:oleObj>
              </mc:Choice>
              <mc:Fallback>
                <p:oleObj r:id="rId22" imgW="838581" imgH="83858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3789363"/>
                        <a:ext cx="838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22"/>
          <p:cNvGraphicFramePr>
            <a:graphicFrameLocks noChangeAspect="1"/>
          </p:cNvGraphicFramePr>
          <p:nvPr/>
        </p:nvGraphicFramePr>
        <p:xfrm>
          <a:off x="7237413" y="3573463"/>
          <a:ext cx="839787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6" r:id="rId23" imgW="839343" imgH="1109853" progId="">
                  <p:embed/>
                </p:oleObj>
              </mc:Choice>
              <mc:Fallback>
                <p:oleObj r:id="rId23" imgW="839343" imgH="110985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3" y="3573463"/>
                        <a:ext cx="839787" cy="1109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Группа 51"/>
          <p:cNvGrpSpPr/>
          <p:nvPr/>
        </p:nvGrpSpPr>
        <p:grpSpPr>
          <a:xfrm>
            <a:off x="3347862" y="3429000"/>
            <a:ext cx="1318462" cy="1765277"/>
            <a:chOff x="3347862" y="3429000"/>
            <a:chExt cx="1318462" cy="1765277"/>
          </a:xfrm>
        </p:grpSpPr>
        <p:graphicFrame>
          <p:nvGraphicFramePr>
            <p:cNvPr id="78" name="Object 25"/>
            <p:cNvGraphicFramePr>
              <a:graphicFrameLocks noChangeAspect="1"/>
            </p:cNvGraphicFramePr>
            <p:nvPr/>
          </p:nvGraphicFramePr>
          <p:xfrm>
            <a:off x="3347862" y="3429000"/>
            <a:ext cx="808235" cy="1552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7" r:id="rId24" imgW="569595" imgH="929640" progId="">
                    <p:embed/>
                  </p:oleObj>
                </mc:Choice>
                <mc:Fallback>
                  <p:oleObj r:id="rId24" imgW="569595" imgH="9296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7862" y="3429000"/>
                          <a:ext cx="808235" cy="15529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26"/>
            <p:cNvGraphicFramePr>
              <a:graphicFrameLocks noChangeAspect="1"/>
            </p:cNvGraphicFramePr>
            <p:nvPr/>
          </p:nvGraphicFramePr>
          <p:xfrm>
            <a:off x="3706827" y="3644019"/>
            <a:ext cx="959497" cy="1550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8" r:id="rId26" imgW="677037" imgH="929259" progId="">
                    <p:embed/>
                  </p:oleObj>
                </mc:Choice>
                <mc:Fallback>
                  <p:oleObj r:id="rId26" imgW="677037" imgH="929259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6827" y="3644019"/>
                          <a:ext cx="959497" cy="15502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0" name="Group 27"/>
          <p:cNvGrpSpPr>
            <a:grpSpLocks/>
          </p:cNvGrpSpPr>
          <p:nvPr/>
        </p:nvGrpSpPr>
        <p:grpSpPr bwMode="auto">
          <a:xfrm>
            <a:off x="3671888" y="1665288"/>
            <a:ext cx="4643437" cy="3617912"/>
            <a:chOff x="2313" y="1049"/>
            <a:chExt cx="2925" cy="2279"/>
          </a:xfrm>
        </p:grpSpPr>
        <p:sp>
          <p:nvSpPr>
            <p:cNvPr id="81" name="Text Box 28"/>
            <p:cNvSpPr txBox="1">
              <a:spLocks noChangeArrowheads="1"/>
            </p:cNvSpPr>
            <p:nvPr/>
          </p:nvSpPr>
          <p:spPr bwMode="auto">
            <a:xfrm>
              <a:off x="4558" y="1049"/>
              <a:ext cx="680" cy="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003399"/>
                  </a:solidFill>
                </a:rPr>
                <a:t>Linux</a:t>
              </a:r>
            </a:p>
          </p:txBody>
        </p:sp>
        <p:sp>
          <p:nvSpPr>
            <p:cNvPr id="82" name="Text Box 29"/>
            <p:cNvSpPr txBox="1">
              <a:spLocks noChangeArrowheads="1"/>
            </p:cNvSpPr>
            <p:nvPr/>
          </p:nvSpPr>
          <p:spPr bwMode="auto">
            <a:xfrm>
              <a:off x="2313" y="3113"/>
              <a:ext cx="680" cy="2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dirty="0">
                  <a:solidFill>
                    <a:srgbClr val="003399"/>
                  </a:solidFill>
                </a:rPr>
                <a:t>Linux</a:t>
              </a:r>
            </a:p>
          </p:txBody>
        </p:sp>
      </p:grpSp>
      <p:grpSp>
        <p:nvGrpSpPr>
          <p:cNvPr id="83" name="Group 30"/>
          <p:cNvGrpSpPr>
            <a:grpSpLocks/>
          </p:cNvGrpSpPr>
          <p:nvPr/>
        </p:nvGrpSpPr>
        <p:grpSpPr bwMode="auto">
          <a:xfrm>
            <a:off x="5400675" y="4689475"/>
            <a:ext cx="3922713" cy="1884363"/>
            <a:chOff x="3402" y="2954"/>
            <a:chExt cx="2471" cy="1187"/>
          </a:xfrm>
        </p:grpSpPr>
        <p:sp>
          <p:nvSpPr>
            <p:cNvPr id="84" name="Text Box 31"/>
            <p:cNvSpPr txBox="1">
              <a:spLocks noChangeArrowheads="1"/>
            </p:cNvSpPr>
            <p:nvPr/>
          </p:nvSpPr>
          <p:spPr bwMode="auto">
            <a:xfrm>
              <a:off x="3402" y="3929"/>
              <a:ext cx="884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FFFFFF"/>
                  </a:solidFill>
                </a:rPr>
                <a:t>+CD, +USB</a:t>
              </a:r>
            </a:p>
          </p:txBody>
        </p:sp>
        <p:sp>
          <p:nvSpPr>
            <p:cNvPr id="85" name="Text Box 32"/>
            <p:cNvSpPr txBox="1">
              <a:spLocks noChangeArrowheads="1"/>
            </p:cNvSpPr>
            <p:nvPr/>
          </p:nvSpPr>
          <p:spPr bwMode="auto">
            <a:xfrm>
              <a:off x="4740" y="3770"/>
              <a:ext cx="884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>
                  <a:solidFill>
                    <a:srgbClr val="FFFFFF"/>
                  </a:solidFill>
                </a:rPr>
                <a:t>-CD, -USB</a:t>
              </a:r>
            </a:p>
          </p:txBody>
        </p:sp>
        <p:sp>
          <p:nvSpPr>
            <p:cNvPr id="86" name="Text Box 33"/>
            <p:cNvSpPr txBox="1">
              <a:spLocks noChangeArrowheads="1"/>
            </p:cNvSpPr>
            <p:nvPr/>
          </p:nvSpPr>
          <p:spPr bwMode="auto">
            <a:xfrm>
              <a:off x="4989" y="2954"/>
              <a:ext cx="884" cy="21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000"/>
                </a:spcBef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600">
                  <a:solidFill>
                    <a:srgbClr val="FFFFFF"/>
                  </a:solidFill>
                </a:rPr>
                <a:t> </a:t>
              </a:r>
            </a:p>
          </p:txBody>
        </p:sp>
      </p:grpSp>
      <p:grpSp>
        <p:nvGrpSpPr>
          <p:cNvPr id="87" name="Group 34"/>
          <p:cNvGrpSpPr>
            <a:grpSpLocks/>
          </p:cNvGrpSpPr>
          <p:nvPr/>
        </p:nvGrpSpPr>
        <p:grpSpPr bwMode="auto">
          <a:xfrm>
            <a:off x="4643438" y="3573463"/>
            <a:ext cx="4292600" cy="2692400"/>
            <a:chOff x="2925" y="2251"/>
            <a:chExt cx="2704" cy="1696"/>
          </a:xfrm>
        </p:grpSpPr>
        <p:graphicFrame>
          <p:nvGraphicFramePr>
            <p:cNvPr id="88" name="Object 35"/>
            <p:cNvGraphicFramePr>
              <a:graphicFrameLocks noChangeAspect="1"/>
            </p:cNvGraphicFramePr>
            <p:nvPr/>
          </p:nvGraphicFramePr>
          <p:xfrm>
            <a:off x="4829" y="3203"/>
            <a:ext cx="527" cy="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49" r:id="rId28" imgW="838581" imgH="838581" progId="">
                    <p:embed/>
                  </p:oleObj>
                </mc:Choice>
                <mc:Fallback>
                  <p:oleObj r:id="rId28" imgW="838581" imgH="83858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9" y="3203"/>
                          <a:ext cx="527" cy="5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9" name="Object 36"/>
            <p:cNvGraphicFramePr>
              <a:graphicFrameLocks noChangeAspect="1"/>
            </p:cNvGraphicFramePr>
            <p:nvPr/>
          </p:nvGraphicFramePr>
          <p:xfrm>
            <a:off x="4285" y="3067"/>
            <a:ext cx="528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0" r:id="rId29" imgW="839343" imgH="1109853" progId="">
                    <p:embed/>
                  </p:oleObj>
                </mc:Choice>
                <mc:Fallback>
                  <p:oleObj r:id="rId29" imgW="839343" imgH="110985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5" y="3067"/>
                          <a:ext cx="528" cy="6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0" name="Object 37"/>
            <p:cNvGraphicFramePr>
              <a:graphicFrameLocks noChangeAspect="1"/>
            </p:cNvGraphicFramePr>
            <p:nvPr/>
          </p:nvGraphicFramePr>
          <p:xfrm>
            <a:off x="3469" y="3385"/>
            <a:ext cx="527" cy="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1" r:id="rId30" imgW="838581" imgH="838581" progId="">
                    <p:embed/>
                  </p:oleObj>
                </mc:Choice>
                <mc:Fallback>
                  <p:oleObj r:id="rId30" imgW="838581" imgH="83858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9" y="3385"/>
                          <a:ext cx="527" cy="5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38"/>
            <p:cNvGraphicFramePr>
              <a:graphicFrameLocks noChangeAspect="1"/>
            </p:cNvGraphicFramePr>
            <p:nvPr/>
          </p:nvGraphicFramePr>
          <p:xfrm>
            <a:off x="2925" y="3249"/>
            <a:ext cx="528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2" r:id="rId31" imgW="839343" imgH="1109853" progId="">
                    <p:embed/>
                  </p:oleObj>
                </mc:Choice>
                <mc:Fallback>
                  <p:oleObj r:id="rId31" imgW="839343" imgH="110985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5" y="3249"/>
                          <a:ext cx="528" cy="6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" name="Object 39"/>
            <p:cNvGraphicFramePr>
              <a:graphicFrameLocks noChangeAspect="1"/>
            </p:cNvGraphicFramePr>
            <p:nvPr/>
          </p:nvGraphicFramePr>
          <p:xfrm>
            <a:off x="5102" y="2387"/>
            <a:ext cx="527" cy="5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3" r:id="rId32" imgW="838581" imgH="838581" progId="">
                    <p:embed/>
                  </p:oleObj>
                </mc:Choice>
                <mc:Fallback>
                  <p:oleObj r:id="rId32" imgW="838581" imgH="838581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2" y="2387"/>
                          <a:ext cx="527" cy="5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3" name="Object 40"/>
            <p:cNvGraphicFramePr>
              <a:graphicFrameLocks noChangeAspect="1"/>
            </p:cNvGraphicFramePr>
            <p:nvPr/>
          </p:nvGraphicFramePr>
          <p:xfrm>
            <a:off x="4558" y="2251"/>
            <a:ext cx="528" cy="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54" r:id="rId33" imgW="839343" imgH="1109853" progId="">
                    <p:embed/>
                  </p:oleObj>
                </mc:Choice>
                <mc:Fallback>
                  <p:oleObj r:id="rId33" imgW="839343" imgH="110985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58" y="2251"/>
                          <a:ext cx="528" cy="6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4" name="Text Box 41"/>
          <p:cNvSpPr txBox="1">
            <a:spLocks noChangeArrowheads="1"/>
          </p:cNvSpPr>
          <p:nvPr/>
        </p:nvSpPr>
        <p:spPr bwMode="auto">
          <a:xfrm>
            <a:off x="7667625" y="5445125"/>
            <a:ext cx="8636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000080"/>
                </a:solidFill>
              </a:rPr>
              <a:t>Linux</a:t>
            </a:r>
          </a:p>
        </p:txBody>
      </p:sp>
      <p:sp>
        <p:nvSpPr>
          <p:cNvPr id="95" name="Text Box 42"/>
          <p:cNvSpPr txBox="1">
            <a:spLocks noChangeArrowheads="1"/>
          </p:cNvSpPr>
          <p:nvPr/>
        </p:nvSpPr>
        <p:spPr bwMode="auto">
          <a:xfrm>
            <a:off x="8101013" y="4113213"/>
            <a:ext cx="8636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" name="Text Box 43"/>
          <p:cNvSpPr txBox="1">
            <a:spLocks noChangeArrowheads="1"/>
          </p:cNvSpPr>
          <p:nvPr/>
        </p:nvSpPr>
        <p:spPr bwMode="auto">
          <a:xfrm>
            <a:off x="5003800" y="2168525"/>
            <a:ext cx="8636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000080"/>
                </a:solidFill>
              </a:rPr>
              <a:t>Windows</a:t>
            </a:r>
          </a:p>
        </p:txBody>
      </p:sp>
      <p:sp>
        <p:nvSpPr>
          <p:cNvPr id="97" name="Text Box 44"/>
          <p:cNvSpPr txBox="1">
            <a:spLocks noChangeArrowheads="1"/>
          </p:cNvSpPr>
          <p:nvPr/>
        </p:nvSpPr>
        <p:spPr bwMode="auto">
          <a:xfrm>
            <a:off x="1835150" y="2565400"/>
            <a:ext cx="8636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000080"/>
                </a:solidFill>
              </a:rPr>
              <a:t>Windows</a:t>
            </a:r>
          </a:p>
        </p:txBody>
      </p:sp>
      <p:sp>
        <p:nvSpPr>
          <p:cNvPr id="98" name="Text Box 45"/>
          <p:cNvSpPr txBox="1">
            <a:spLocks noChangeArrowheads="1"/>
          </p:cNvSpPr>
          <p:nvPr/>
        </p:nvSpPr>
        <p:spPr bwMode="auto">
          <a:xfrm>
            <a:off x="5508625" y="5734050"/>
            <a:ext cx="8636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000080"/>
                </a:solidFill>
              </a:rPr>
              <a:t>Windows</a:t>
            </a:r>
          </a:p>
        </p:txBody>
      </p:sp>
      <p:sp>
        <p:nvSpPr>
          <p:cNvPr id="99" name="Text Box 46"/>
          <p:cNvSpPr txBox="1">
            <a:spLocks noChangeArrowheads="1"/>
          </p:cNvSpPr>
          <p:nvPr/>
        </p:nvSpPr>
        <p:spPr bwMode="auto">
          <a:xfrm>
            <a:off x="0" y="6553200"/>
            <a:ext cx="1893888" cy="306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400" i="1">
                <a:solidFill>
                  <a:srgbClr val="FFFFFF"/>
                </a:solidFill>
              </a:rPr>
              <a:t>МБОУ СОШ № 4</a:t>
            </a:r>
          </a:p>
        </p:txBody>
      </p:sp>
      <p:sp>
        <p:nvSpPr>
          <p:cNvPr id="100" name="Text Box 47"/>
          <p:cNvSpPr txBox="1">
            <a:spLocks noChangeArrowheads="1"/>
          </p:cNvSpPr>
          <p:nvPr/>
        </p:nvSpPr>
        <p:spPr bwMode="auto">
          <a:xfrm>
            <a:off x="8101013" y="4113213"/>
            <a:ext cx="8636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000080"/>
                </a:solidFill>
              </a:rPr>
              <a:t>Linux</a:t>
            </a:r>
          </a:p>
        </p:txBody>
      </p:sp>
      <p:sp>
        <p:nvSpPr>
          <p:cNvPr id="101" name="Text Box 51"/>
          <p:cNvSpPr txBox="1">
            <a:spLocks noChangeArrowheads="1"/>
          </p:cNvSpPr>
          <p:nvPr/>
        </p:nvSpPr>
        <p:spPr bwMode="auto">
          <a:xfrm>
            <a:off x="7353300" y="3219450"/>
            <a:ext cx="8636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ts val="7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>
                <a:solidFill>
                  <a:srgbClr val="000080"/>
                </a:solidFill>
              </a:rPr>
              <a:t>Windows</a:t>
            </a:r>
          </a:p>
        </p:txBody>
      </p:sp>
      <p:sp>
        <p:nvSpPr>
          <p:cNvPr id="102" name="Месяц 101"/>
          <p:cNvSpPr/>
          <p:nvPr/>
        </p:nvSpPr>
        <p:spPr>
          <a:xfrm rot="5011236">
            <a:off x="1373064" y="2161059"/>
            <a:ext cx="61166" cy="282938"/>
          </a:xfrm>
          <a:prstGeom prst="moon">
            <a:avLst>
              <a:gd name="adj" fmla="val 28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Месяц 102"/>
          <p:cNvSpPr/>
          <p:nvPr/>
        </p:nvSpPr>
        <p:spPr>
          <a:xfrm rot="5011236">
            <a:off x="4541417" y="1749708"/>
            <a:ext cx="61166" cy="282938"/>
          </a:xfrm>
          <a:prstGeom prst="moon">
            <a:avLst>
              <a:gd name="adj" fmla="val 28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Месяц 103"/>
          <p:cNvSpPr/>
          <p:nvPr/>
        </p:nvSpPr>
        <p:spPr>
          <a:xfrm rot="5011236">
            <a:off x="5045474" y="5350108"/>
            <a:ext cx="61166" cy="282938"/>
          </a:xfrm>
          <a:prstGeom prst="moon">
            <a:avLst>
              <a:gd name="adj" fmla="val 28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5" name="Месяц 104"/>
          <p:cNvSpPr/>
          <p:nvPr/>
        </p:nvSpPr>
        <p:spPr>
          <a:xfrm rot="5011236">
            <a:off x="7205714" y="5062075"/>
            <a:ext cx="61166" cy="282938"/>
          </a:xfrm>
          <a:prstGeom prst="moon">
            <a:avLst>
              <a:gd name="adj" fmla="val 28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Месяц 105"/>
          <p:cNvSpPr/>
          <p:nvPr/>
        </p:nvSpPr>
        <p:spPr>
          <a:xfrm rot="5011236">
            <a:off x="7637762" y="3765931"/>
            <a:ext cx="61166" cy="282938"/>
          </a:xfrm>
          <a:prstGeom prst="moon">
            <a:avLst>
              <a:gd name="adj" fmla="val 28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Месяц 106"/>
          <p:cNvSpPr/>
          <p:nvPr/>
        </p:nvSpPr>
        <p:spPr>
          <a:xfrm rot="16020000">
            <a:off x="1371925" y="2173348"/>
            <a:ext cx="61166" cy="282938"/>
          </a:xfrm>
          <a:prstGeom prst="moon">
            <a:avLst>
              <a:gd name="adj" fmla="val 28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Месяц 107"/>
          <p:cNvSpPr/>
          <p:nvPr/>
        </p:nvSpPr>
        <p:spPr>
          <a:xfrm rot="16020000">
            <a:off x="4540278" y="1761997"/>
            <a:ext cx="61166" cy="282938"/>
          </a:xfrm>
          <a:prstGeom prst="moon">
            <a:avLst>
              <a:gd name="adj" fmla="val 28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Месяц 108"/>
          <p:cNvSpPr/>
          <p:nvPr/>
        </p:nvSpPr>
        <p:spPr>
          <a:xfrm rot="16020000">
            <a:off x="5044335" y="5362397"/>
            <a:ext cx="61166" cy="282938"/>
          </a:xfrm>
          <a:prstGeom prst="moon">
            <a:avLst>
              <a:gd name="adj" fmla="val 28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Месяц 109"/>
          <p:cNvSpPr/>
          <p:nvPr/>
        </p:nvSpPr>
        <p:spPr>
          <a:xfrm rot="16020000">
            <a:off x="7204575" y="5074364"/>
            <a:ext cx="61166" cy="282938"/>
          </a:xfrm>
          <a:prstGeom prst="moon">
            <a:avLst>
              <a:gd name="adj" fmla="val 28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Месяц 110"/>
          <p:cNvSpPr/>
          <p:nvPr/>
        </p:nvSpPr>
        <p:spPr>
          <a:xfrm rot="16020000">
            <a:off x="7636623" y="3778220"/>
            <a:ext cx="61166" cy="282938"/>
          </a:xfrm>
          <a:prstGeom prst="moon">
            <a:avLst>
              <a:gd name="adj" fmla="val 28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7" name="Группа 76"/>
          <p:cNvGrpSpPr/>
          <p:nvPr/>
        </p:nvGrpSpPr>
        <p:grpSpPr>
          <a:xfrm>
            <a:off x="-108521" y="-27384"/>
            <a:ext cx="9246159" cy="6885384"/>
            <a:chOff x="-108521" y="-27384"/>
            <a:chExt cx="9246159" cy="6885384"/>
          </a:xfrm>
        </p:grpSpPr>
        <p:sp>
          <p:nvSpPr>
            <p:cNvPr id="112" name="Половина рамки 111"/>
            <p:cNvSpPr/>
            <p:nvPr/>
          </p:nvSpPr>
          <p:spPr>
            <a:xfrm flipH="1" flipV="1">
              <a:off x="-108521" y="2276872"/>
              <a:ext cx="9246159" cy="4581128"/>
            </a:xfrm>
            <a:prstGeom prst="halfFrame">
              <a:avLst>
                <a:gd name="adj1" fmla="val 6071"/>
                <a:gd name="adj2" fmla="val 4405"/>
              </a:avLst>
            </a:prstGeom>
            <a:gradFill flip="none" rotWithShape="1">
              <a:gsLst>
                <a:gs pos="0">
                  <a:schemeClr val="tx2">
                    <a:lumMod val="66000"/>
                  </a:schemeClr>
                </a:gs>
                <a:gs pos="80000">
                  <a:schemeClr val="bg1"/>
                </a:gs>
                <a:gs pos="100000">
                  <a:srgbClr val="003399">
                    <a:alpha val="62000"/>
                    <a:lumMod val="8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13" name="Группа 112"/>
            <p:cNvGrpSpPr/>
            <p:nvPr/>
          </p:nvGrpSpPr>
          <p:grpSpPr>
            <a:xfrm>
              <a:off x="-27175" y="-27384"/>
              <a:ext cx="6549161" cy="756625"/>
              <a:chOff x="-27175" y="-27384"/>
              <a:chExt cx="8975354" cy="1181066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1" y="-27384"/>
                <a:ext cx="8644218" cy="720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ГАОУДПО ВО Владимирский институт повышения квалификации </a:t>
                </a:r>
              </a:p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работников образования имени </a:t>
                </a:r>
                <a:r>
                  <a:rPr lang="ru-RU" sz="1200" b="1" dirty="0" err="1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Л.И.Новиковой</a:t>
                </a:r>
                <a:endParaRPr lang="ru-RU" sz="1200" b="1" dirty="0">
                  <a:ln w="900" cmpd="sng">
                    <a:solidFill>
                      <a:srgbClr val="002060">
                        <a:alpha val="5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Georgia" pitchFamily="18" charset="0"/>
                </a:endParaRPr>
              </a:p>
            </p:txBody>
          </p:sp>
          <p:grpSp>
            <p:nvGrpSpPr>
              <p:cNvPr id="115" name="Группа 114"/>
              <p:cNvGrpSpPr/>
              <p:nvPr/>
            </p:nvGrpSpPr>
            <p:grpSpPr>
              <a:xfrm>
                <a:off x="80938" y="639808"/>
                <a:ext cx="8867241" cy="391947"/>
                <a:chOff x="24439" y="1691767"/>
                <a:chExt cx="8867241" cy="391947"/>
              </a:xfrm>
            </p:grpSpPr>
            <p:pic>
              <p:nvPicPr>
                <p:cNvPr id="117" name="Рисунок 116"/>
                <p:cNvPicPr>
                  <a:picLocks noChangeAspect="1"/>
                </p:cNvPicPr>
                <p:nvPr/>
              </p:nvPicPr>
              <p:blipFill rotWithShape="1"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 flipH="1">
                  <a:off x="1691680" y="1844168"/>
                  <a:ext cx="7200000" cy="239546"/>
                </a:xfrm>
                <a:prstGeom prst="rect">
                  <a:avLst/>
                </a:prstGeom>
              </p:spPr>
            </p:pic>
            <p:pic>
              <p:nvPicPr>
                <p:cNvPr id="118" name="Рисунок 117"/>
                <p:cNvPicPr>
                  <a:picLocks noChangeAspect="1"/>
                </p:cNvPicPr>
                <p:nvPr/>
              </p:nvPicPr>
              <p:blipFill rotWithShape="1"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>
                  <a:off x="24439" y="1691767"/>
                  <a:ext cx="7200000" cy="239547"/>
                </a:xfrm>
                <a:prstGeom prst="rect">
                  <a:avLst/>
                </a:prstGeom>
              </p:spPr>
            </p:pic>
          </p:grpSp>
          <p:pic>
            <p:nvPicPr>
              <p:cNvPr id="116" name="Рисунок 115"/>
              <p:cNvPicPr>
                <a:picLocks noChangeAspect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175" y="0"/>
                <a:ext cx="1259632" cy="11536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</p:spTree>
    <p:extLst>
      <p:ext uri="{BB962C8B-B14F-4D97-AF65-F5344CB8AC3E}">
        <p14:creationId xmlns:p14="http://schemas.microsoft.com/office/powerpoint/2010/main" val="39934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7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D:\Work\институт_\2013\от_Поповой\12.компьютер\fisher-price-easy-lin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512" y="-27384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-108521" y="-27384"/>
            <a:ext cx="9246159" cy="6885384"/>
            <a:chOff x="-108521" y="-27384"/>
            <a:chExt cx="9246159" cy="6885384"/>
          </a:xfrm>
        </p:grpSpPr>
        <p:sp>
          <p:nvSpPr>
            <p:cNvPr id="14" name="Половина рамки 13"/>
            <p:cNvSpPr/>
            <p:nvPr/>
          </p:nvSpPr>
          <p:spPr>
            <a:xfrm flipH="1" flipV="1">
              <a:off x="-108521" y="2276872"/>
              <a:ext cx="9246159" cy="4581128"/>
            </a:xfrm>
            <a:prstGeom prst="halfFrame">
              <a:avLst>
                <a:gd name="adj1" fmla="val 6071"/>
                <a:gd name="adj2" fmla="val 4405"/>
              </a:avLst>
            </a:prstGeom>
            <a:gradFill flip="none" rotWithShape="1">
              <a:gsLst>
                <a:gs pos="0">
                  <a:schemeClr val="tx2">
                    <a:lumMod val="66000"/>
                  </a:schemeClr>
                </a:gs>
                <a:gs pos="80000">
                  <a:schemeClr val="bg1"/>
                </a:gs>
                <a:gs pos="100000">
                  <a:srgbClr val="003399">
                    <a:alpha val="62000"/>
                    <a:lumMod val="82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-27175" y="-27384"/>
              <a:ext cx="6549161" cy="756625"/>
              <a:chOff x="-27175" y="-27384"/>
              <a:chExt cx="8975354" cy="118106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" y="-27384"/>
                <a:ext cx="8644218" cy="720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ГАОУДПО ВО Владимирский институт повышения квалификации </a:t>
                </a:r>
              </a:p>
              <a:p>
                <a:pPr algn="r"/>
                <a:r>
                  <a:rPr lang="ru-RU" sz="1200" b="1" dirty="0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работников образования имени </a:t>
                </a:r>
                <a:r>
                  <a:rPr lang="ru-RU" sz="1200" b="1" dirty="0" err="1" smtClean="0">
                    <a:ln w="900" cmpd="sng">
                      <a:solidFill>
                        <a:srgbClr val="002060">
                          <a:alpha val="55000"/>
                        </a:srgbClr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Georgia" pitchFamily="18" charset="0"/>
                  </a:rPr>
                  <a:t>Л.И.Новиковой</a:t>
                </a:r>
                <a:endParaRPr lang="ru-RU" sz="1200" b="1" dirty="0">
                  <a:ln w="900" cmpd="sng">
                    <a:solidFill>
                      <a:srgbClr val="002060">
                        <a:alpha val="55000"/>
                      </a:srgbClr>
                    </a:solidFill>
                    <a:prstDash val="solid"/>
                  </a:ln>
                  <a:solidFill>
                    <a:srgbClr val="00206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Georgia" pitchFamily="18" charset="0"/>
                </a:endParaRPr>
              </a:p>
            </p:txBody>
          </p:sp>
          <p:grpSp>
            <p:nvGrpSpPr>
              <p:cNvPr id="17" name="Группа 16"/>
              <p:cNvGrpSpPr/>
              <p:nvPr/>
            </p:nvGrpSpPr>
            <p:grpSpPr>
              <a:xfrm>
                <a:off x="80938" y="639808"/>
                <a:ext cx="8867241" cy="391947"/>
                <a:chOff x="24439" y="1691767"/>
                <a:chExt cx="8867241" cy="391947"/>
              </a:xfrm>
            </p:grpSpPr>
            <p:pic>
              <p:nvPicPr>
                <p:cNvPr id="19" name="Рисунок 18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 flipH="1">
                  <a:off x="1691680" y="1844168"/>
                  <a:ext cx="7200000" cy="239546"/>
                </a:xfrm>
                <a:prstGeom prst="rect">
                  <a:avLst/>
                </a:prstGeom>
              </p:spPr>
            </p:pic>
            <p:pic>
              <p:nvPicPr>
                <p:cNvPr id="20" name="Рисунок 19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5545"/>
                <a:stretch/>
              </p:blipFill>
              <p:spPr>
                <a:xfrm>
                  <a:off x="24439" y="1691767"/>
                  <a:ext cx="7200000" cy="239547"/>
                </a:xfrm>
                <a:prstGeom prst="rect">
                  <a:avLst/>
                </a:prstGeom>
              </p:spPr>
            </p:pic>
          </p:grpSp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7175" y="0"/>
                <a:ext cx="1259632" cy="115368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</p:grpSp>
      <p:pic>
        <p:nvPicPr>
          <p:cNvPr id="27650" name="Picture 2" descr="D:\Work\институт_\2013\от_Поповой\12.компьютер\0001-001-Den-bezopasnogo-Runeta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18883"/>
            <a:ext cx="3568142" cy="2520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1318116"/>
            <a:ext cx="87262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n w="10541" cmpd="sng">
                  <a:solidFill>
                    <a:srgbClr val="000066"/>
                  </a:solidFill>
                  <a:prstDash val="solid"/>
                </a:ln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9000">
                      <a:srgbClr val="003399"/>
                    </a:gs>
                    <a:gs pos="50000">
                      <a:srgbClr val="000066"/>
                    </a:gs>
                    <a:gs pos="97000">
                      <a:srgbClr val="000054"/>
                    </a:gs>
                    <a:gs pos="69000">
                      <a:srgbClr val="003399"/>
                    </a:gs>
                  </a:gsLst>
                  <a:lin ang="5400000"/>
                </a:gradFill>
                <a:latin typeface="Georgia" pitchFamily="18" charset="0"/>
              </a:rPr>
              <a:t>Подарим нашим детям безопасное информационное пространство!</a:t>
            </a:r>
          </a:p>
        </p:txBody>
      </p:sp>
    </p:spTree>
    <p:extLst>
      <p:ext uri="{BB962C8B-B14F-4D97-AF65-F5344CB8AC3E}">
        <p14:creationId xmlns:p14="http://schemas.microsoft.com/office/powerpoint/2010/main" val="35495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71472" y="2636912"/>
            <a:ext cx="8249858" cy="144655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Спасибо за внимание!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83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plashka1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000099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4768" y="358774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MSN icon safety shiel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59" y="2583517"/>
            <a:ext cx="3287787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XP icon credential manag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0700" y="2171700"/>
            <a:ext cx="16192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1279525" y="-6492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4632325" y="-7254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985125" y="-87788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04" name="Rectangle 23"/>
          <p:cNvSpPr>
            <a:spLocks noGrp="1" noChangeArrowheads="1"/>
          </p:cNvSpPr>
          <p:nvPr>
            <p:ph type="title"/>
          </p:nvPr>
        </p:nvSpPr>
        <p:spPr>
          <a:xfrm>
            <a:off x="719138" y="488950"/>
            <a:ext cx="7669286" cy="1135063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FF"/>
                </a:solidFill>
                <a:sym typeface="Arial" charset="0"/>
              </a:rPr>
              <a:t>Защита и безопасность </a:t>
            </a:r>
            <a:br>
              <a:rPr lang="ru-RU" sz="3600" b="1" dirty="0" smtClean="0">
                <a:solidFill>
                  <a:srgbClr val="FFFFFF"/>
                </a:solidFill>
                <a:sym typeface="Arial" charset="0"/>
              </a:rPr>
            </a:br>
            <a:r>
              <a:rPr lang="ru-RU" sz="3600" b="1" dirty="0" smtClean="0">
                <a:solidFill>
                  <a:srgbClr val="FFFFFF"/>
                </a:solidFill>
                <a:sym typeface="Arial" charset="0"/>
              </a:rPr>
              <a:t>в Интернете</a:t>
            </a:r>
            <a:r>
              <a:rPr lang="ru-RU" sz="4000" b="1" dirty="0" smtClean="0">
                <a:solidFill>
                  <a:srgbClr val="3E962C"/>
                </a:solidFill>
                <a:sym typeface="Arial" charset="0"/>
              </a:rPr>
              <a:t> </a:t>
            </a:r>
          </a:p>
        </p:txBody>
      </p:sp>
      <p:sp>
        <p:nvSpPr>
          <p:cNvPr id="4105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251520" y="2254250"/>
            <a:ext cx="5616624" cy="4127078"/>
          </a:xfrm>
        </p:spPr>
        <p:txBody>
          <a:bodyPr/>
          <a:lstStyle/>
          <a:p>
            <a:pPr marL="0" indent="0">
              <a:spcBef>
                <a:spcPct val="40000"/>
              </a:spcBef>
              <a:buFont typeface="Arial" charset="0"/>
              <a:buNone/>
            </a:pPr>
            <a:r>
              <a:rPr lang="ru-RU" sz="2800" b="1" dirty="0" smtClean="0">
                <a:solidFill>
                  <a:schemeClr val="folHlink"/>
                </a:solidFill>
                <a:sym typeface="Arial" charset="0"/>
              </a:rPr>
              <a:t>Защита.</a:t>
            </a:r>
            <a:r>
              <a:rPr lang="ru-RU" sz="2800" dirty="0" smtClean="0">
                <a:solidFill>
                  <a:srgbClr val="000000"/>
                </a:solidFill>
                <a:sym typeface="Arial" charset="0"/>
              </a:rPr>
              <a:t> Необходимо защищать компьютеры при помощи современных технологий подобно тому, как мы защищаем двери в наших домах.</a:t>
            </a:r>
          </a:p>
          <a:p>
            <a:pPr marL="0" indent="0">
              <a:spcBef>
                <a:spcPct val="40000"/>
              </a:spcBef>
              <a:buFont typeface="Arial" charset="0"/>
              <a:buNone/>
            </a:pPr>
            <a:r>
              <a:rPr lang="ru-RU" sz="2800" b="1" dirty="0" smtClean="0">
                <a:solidFill>
                  <a:schemeClr val="folHlink"/>
                </a:solidFill>
                <a:sym typeface="Arial" charset="0"/>
              </a:rPr>
              <a:t>Безопасность.</a:t>
            </a:r>
            <a:r>
              <a:rPr lang="ru-RU" sz="2800" dirty="0" smtClean="0">
                <a:solidFill>
                  <a:srgbClr val="000000"/>
                </a:solidFill>
                <a:sym typeface="Arial" charset="0"/>
              </a:rPr>
              <a:t> Наше поведение должно защищать от опасностей Интернета.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1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9" descr="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697038"/>
            <a:ext cx="1466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0" descr="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44131" y="2262187"/>
            <a:ext cx="1466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1" descr="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2617" y="2326481"/>
            <a:ext cx="14668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3200400" y="3582988"/>
            <a:ext cx="29321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/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152400" y="3340100"/>
            <a:ext cx="293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/>
          </a:p>
        </p:txBody>
      </p:sp>
      <p:sp>
        <p:nvSpPr>
          <p:cNvPr id="5128" name="Text Box 6"/>
          <p:cNvSpPr txBox="1">
            <a:spLocks noChangeArrowheads="1"/>
          </p:cNvSpPr>
          <p:nvPr/>
        </p:nvSpPr>
        <p:spPr bwMode="auto">
          <a:xfrm>
            <a:off x="6211888" y="3582988"/>
            <a:ext cx="2932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/>
          </a:p>
        </p:txBody>
      </p:sp>
      <p:pic>
        <p:nvPicPr>
          <p:cNvPr id="5129" name="Picture 8" descr="Vir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4138" y="1635124"/>
            <a:ext cx="17303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9" descr="trogan mai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4938" y="2373313"/>
            <a:ext cx="1400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0" descr="sp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9756" y="2359026"/>
            <a:ext cx="1462088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990600" y="5092700"/>
            <a:ext cx="293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/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699000" y="3427413"/>
            <a:ext cx="18415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tabLst>
                <a:tab pos="457200" algn="l"/>
                <a:tab pos="914400" algn="l"/>
              </a:tabLst>
            </a:pPr>
            <a:endParaRPr lang="en-US" sz="4800"/>
          </a:p>
        </p:txBody>
      </p:sp>
      <p:sp>
        <p:nvSpPr>
          <p:cNvPr id="5134" name="Text Box 21"/>
          <p:cNvSpPr txBox="1">
            <a:spLocks noChangeArrowheads="1"/>
          </p:cNvSpPr>
          <p:nvPr/>
        </p:nvSpPr>
        <p:spPr bwMode="auto">
          <a:xfrm>
            <a:off x="230187" y="3206704"/>
            <a:ext cx="2987675" cy="26438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800" b="1" dirty="0">
                <a:solidFill>
                  <a:schemeClr val="folHlink"/>
                </a:solidFill>
                <a:sym typeface="Arial" charset="0"/>
              </a:rPr>
              <a:t>Вирусы и программы-черви</a:t>
            </a:r>
          </a:p>
          <a:p>
            <a:pPr algn="ctr"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000" dirty="0">
                <a:solidFill>
                  <a:srgbClr val="000000"/>
                </a:solidFill>
                <a:sym typeface="Arial" charset="0"/>
              </a:rPr>
              <a:t>Программы, проника-ющие в компьютер для копирования, повреждения или уничтожения </a:t>
            </a:r>
            <a:r>
              <a:rPr lang="ru-RU" sz="2000" dirty="0" smtClean="0">
                <a:solidFill>
                  <a:srgbClr val="000000"/>
                </a:solidFill>
                <a:sym typeface="Arial" charset="0"/>
              </a:rPr>
              <a:t>данных</a:t>
            </a:r>
            <a:r>
              <a:rPr lang="ru-RU" sz="2400" dirty="0" smtClean="0">
                <a:solidFill>
                  <a:srgbClr val="000000"/>
                </a:solidFill>
                <a:sym typeface="Arial" charset="0"/>
              </a:rPr>
              <a:t> </a:t>
            </a:r>
            <a:endParaRPr lang="ru-RU" sz="24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135" name="Text Box 22"/>
          <p:cNvSpPr txBox="1">
            <a:spLocks noChangeArrowheads="1"/>
          </p:cNvSpPr>
          <p:nvPr/>
        </p:nvSpPr>
        <p:spPr bwMode="auto">
          <a:xfrm>
            <a:off x="3200400" y="4038600"/>
            <a:ext cx="3046413" cy="27484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800" b="1" dirty="0">
                <a:solidFill>
                  <a:schemeClr val="folHlink"/>
                </a:solidFill>
                <a:sym typeface="Arial" charset="0"/>
              </a:rPr>
              <a:t>Программы-трояны </a:t>
            </a:r>
          </a:p>
          <a:p>
            <a:pPr algn="ctr"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000" dirty="0">
                <a:solidFill>
                  <a:srgbClr val="000000"/>
                </a:solidFill>
                <a:sym typeface="Arial" charset="0"/>
              </a:rPr>
              <a:t>Вирусы, имитирующие полезные программы для уничтожения данных, повреждения компьютера и похищения личных </a:t>
            </a:r>
            <a:r>
              <a:rPr lang="ru-RU" sz="2000" dirty="0" smtClean="0">
                <a:solidFill>
                  <a:srgbClr val="000000"/>
                </a:solidFill>
                <a:sym typeface="Arial" charset="0"/>
              </a:rPr>
              <a:t>сведений</a:t>
            </a:r>
            <a:endParaRPr lang="ru-RU" sz="2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136" name="Text Box 23"/>
          <p:cNvSpPr txBox="1">
            <a:spLocks noChangeArrowheads="1"/>
          </p:cNvSpPr>
          <p:nvPr/>
        </p:nvSpPr>
        <p:spPr bwMode="auto">
          <a:xfrm>
            <a:off x="6403342" y="3738562"/>
            <a:ext cx="2565400" cy="27484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800" b="1" dirty="0">
                <a:solidFill>
                  <a:schemeClr val="folHlink"/>
                </a:solidFill>
                <a:sym typeface="Arial" charset="0"/>
              </a:rPr>
              <a:t>Программы-шпионы</a:t>
            </a:r>
          </a:p>
          <a:p>
            <a:pPr algn="ctr"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000" dirty="0">
                <a:solidFill>
                  <a:srgbClr val="000000"/>
                </a:solidFill>
                <a:sym typeface="Arial" charset="0"/>
              </a:rPr>
              <a:t>Программы, </a:t>
            </a:r>
            <a:r>
              <a:rPr lang="ru-RU" sz="2000" dirty="0" smtClean="0">
                <a:solidFill>
                  <a:srgbClr val="000000"/>
                </a:solidFill>
                <a:sym typeface="Arial" charset="0"/>
              </a:rPr>
              <a:t>отслеживающие </a:t>
            </a:r>
            <a:r>
              <a:rPr lang="ru-RU" sz="2000" dirty="0">
                <a:solidFill>
                  <a:srgbClr val="000000"/>
                </a:solidFill>
                <a:sym typeface="Arial" charset="0"/>
              </a:rPr>
              <a:t>ваши действия </a:t>
            </a:r>
            <a:br>
              <a:rPr lang="ru-RU" sz="2000" dirty="0">
                <a:solidFill>
                  <a:srgbClr val="000000"/>
                </a:solidFill>
                <a:sym typeface="Arial" charset="0"/>
              </a:rPr>
            </a:br>
            <a:r>
              <a:rPr lang="ru-RU" sz="2000" dirty="0">
                <a:solidFill>
                  <a:srgbClr val="000000"/>
                </a:solidFill>
                <a:sym typeface="Arial" charset="0"/>
              </a:rPr>
              <a:t>в Интернете или </a:t>
            </a:r>
            <a:r>
              <a:rPr lang="ru-RU" sz="2000" dirty="0" smtClean="0">
                <a:solidFill>
                  <a:srgbClr val="000000"/>
                </a:solidFill>
                <a:sym typeface="Arial" charset="0"/>
              </a:rPr>
              <a:t>отображающие </a:t>
            </a:r>
            <a:r>
              <a:rPr lang="ru-RU" sz="2000" dirty="0">
                <a:solidFill>
                  <a:srgbClr val="000000"/>
                </a:solidFill>
                <a:sym typeface="Arial" charset="0"/>
              </a:rPr>
              <a:t>навязчивую </a:t>
            </a:r>
            <a:r>
              <a:rPr lang="ru-RU" sz="2000" dirty="0" smtClean="0">
                <a:solidFill>
                  <a:srgbClr val="000000"/>
                </a:solidFill>
                <a:sym typeface="Arial" charset="0"/>
              </a:rPr>
              <a:t>рекламу</a:t>
            </a:r>
            <a:endParaRPr lang="ru-RU" sz="2000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137" name="Rectangle 27"/>
          <p:cNvSpPr>
            <a:spLocks noGrp="1" noChangeArrowheads="1"/>
          </p:cNvSpPr>
          <p:nvPr>
            <p:ph type="title"/>
          </p:nvPr>
        </p:nvSpPr>
        <p:spPr>
          <a:xfrm>
            <a:off x="661988" y="514350"/>
            <a:ext cx="7886700" cy="1025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3600" smtClean="0">
                <a:solidFill>
                  <a:srgbClr val="FFFFFF"/>
                </a:solidFill>
                <a:sym typeface="Arial" charset="0"/>
              </a:rPr>
              <a:t>Основные угрозы безопасности компьютера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4" descr="plashk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18"/>
          <p:cNvSpPr txBox="1">
            <a:spLocks noChangeArrowheads="1"/>
          </p:cNvSpPr>
          <p:nvPr/>
        </p:nvSpPr>
        <p:spPr bwMode="auto">
          <a:xfrm>
            <a:off x="1234599" y="4814888"/>
            <a:ext cx="2314575" cy="186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sz="2400" b="1" dirty="0">
                <a:solidFill>
                  <a:schemeClr val="folHlink"/>
                </a:solidFill>
                <a:sym typeface="Arial" charset="0"/>
              </a:rPr>
              <a:t>Хищники</a:t>
            </a:r>
          </a:p>
          <a:p>
            <a:pPr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dirty="0">
                <a:solidFill>
                  <a:srgbClr val="000000"/>
                </a:solidFill>
                <a:sym typeface="Arial" charset="0"/>
              </a:rPr>
              <a:t>Эти люди используют Интернет для того, чтобы заманить детей на личную </a:t>
            </a: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встречу</a:t>
            </a:r>
            <a:endParaRPr lang="ru-RU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148" name="Text Box 19"/>
          <p:cNvSpPr txBox="1">
            <a:spLocks noChangeArrowheads="1"/>
          </p:cNvSpPr>
          <p:nvPr/>
        </p:nvSpPr>
        <p:spPr bwMode="auto">
          <a:xfrm>
            <a:off x="3009900" y="2870200"/>
            <a:ext cx="3152775" cy="2488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sz="2400" b="1" dirty="0">
                <a:solidFill>
                  <a:schemeClr val="folHlink"/>
                </a:solidFill>
                <a:sym typeface="Arial" charset="0"/>
              </a:rPr>
              <a:t>Злоупотребление общим доступом </a:t>
            </a:r>
            <a:br>
              <a:rPr lang="ru-RU" sz="2400" b="1" dirty="0">
                <a:solidFill>
                  <a:schemeClr val="folHlink"/>
                </a:solidFill>
                <a:sym typeface="Arial" charset="0"/>
              </a:rPr>
            </a:br>
            <a:r>
              <a:rPr lang="ru-RU" sz="2400" b="1" dirty="0">
                <a:solidFill>
                  <a:schemeClr val="folHlink"/>
                </a:solidFill>
                <a:sym typeface="Arial" charset="0"/>
              </a:rPr>
              <a:t>к файлам</a:t>
            </a:r>
          </a:p>
          <a:p>
            <a:pPr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dirty="0">
                <a:solidFill>
                  <a:srgbClr val="000000"/>
                </a:solidFill>
                <a:sym typeface="Arial" charset="0"/>
              </a:rPr>
              <a:t>Несанкционированный обмен музыкой, видео и другими файлами может быть </a:t>
            </a: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незаконным </a:t>
            </a:r>
            <a:r>
              <a:rPr lang="ru-RU" dirty="0">
                <a:solidFill>
                  <a:srgbClr val="000000"/>
                </a:solidFill>
                <a:sym typeface="Arial" charset="0"/>
              </a:rPr>
              <a:t>или повлечь загрузку вредоносных </a:t>
            </a: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программ</a:t>
            </a:r>
            <a:endParaRPr lang="ru-RU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149" name="Text Box 20"/>
          <p:cNvSpPr txBox="1">
            <a:spLocks noChangeArrowheads="1"/>
          </p:cNvSpPr>
          <p:nvPr/>
        </p:nvSpPr>
        <p:spPr bwMode="auto">
          <a:xfrm>
            <a:off x="126151" y="2887662"/>
            <a:ext cx="2842984" cy="162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sz="2400" b="1" dirty="0">
                <a:solidFill>
                  <a:schemeClr val="folHlink"/>
                </a:solidFill>
                <a:sym typeface="Arial" charset="0"/>
              </a:rPr>
              <a:t>Киберхулиганы </a:t>
            </a:r>
          </a:p>
          <a:p>
            <a:pPr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dirty="0">
                <a:solidFill>
                  <a:srgbClr val="000000"/>
                </a:solidFill>
                <a:sym typeface="Arial" charset="0"/>
              </a:rPr>
              <a:t>И дети, и взрослые могут использовать Интернет, чтобы изводить или запугивать других </a:t>
            </a: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людей</a:t>
            </a:r>
            <a:endParaRPr lang="ru-RU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150" name="Text Box 21"/>
          <p:cNvSpPr txBox="1">
            <a:spLocks noChangeArrowheads="1"/>
          </p:cNvSpPr>
          <p:nvPr/>
        </p:nvSpPr>
        <p:spPr bwMode="auto">
          <a:xfrm>
            <a:off x="5818080" y="4628866"/>
            <a:ext cx="2974975" cy="2174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sz="2400" b="1" dirty="0">
                <a:solidFill>
                  <a:schemeClr val="folHlink"/>
                </a:solidFill>
                <a:sym typeface="Arial" charset="0"/>
              </a:rPr>
              <a:t>Вторжение </a:t>
            </a:r>
            <a:br>
              <a:rPr lang="ru-RU" sz="2400" b="1" dirty="0">
                <a:solidFill>
                  <a:schemeClr val="folHlink"/>
                </a:solidFill>
                <a:sym typeface="Arial" charset="0"/>
              </a:rPr>
            </a:br>
            <a:r>
              <a:rPr lang="ru-RU" sz="2400" b="1" dirty="0">
                <a:solidFill>
                  <a:schemeClr val="folHlink"/>
                </a:solidFill>
                <a:sym typeface="Arial" charset="0"/>
              </a:rPr>
              <a:t>в частную жизнь</a:t>
            </a:r>
          </a:p>
          <a:p>
            <a:pPr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dirty="0">
                <a:solidFill>
                  <a:srgbClr val="000000"/>
                </a:solidFill>
                <a:sym typeface="Arial" charset="0"/>
              </a:rPr>
              <a:t>Заполняя различные формы в Интернете, дети могут оставить конфиденциальные сведения о себе или свой </a:t>
            </a: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семье</a:t>
            </a:r>
            <a:endParaRPr lang="ru-RU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151" name="Text Box 22"/>
          <p:cNvSpPr txBox="1">
            <a:spLocks noChangeArrowheads="1"/>
          </p:cNvSpPr>
          <p:nvPr/>
        </p:nvSpPr>
        <p:spPr bwMode="auto">
          <a:xfrm>
            <a:off x="6176447" y="1544637"/>
            <a:ext cx="2676525" cy="264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sz="2400" b="1" dirty="0">
                <a:solidFill>
                  <a:schemeClr val="folHlink"/>
                </a:solidFill>
                <a:sym typeface="Arial" charset="0"/>
              </a:rPr>
              <a:t>Неприличный </a:t>
            </a:r>
            <a:br>
              <a:rPr lang="ru-RU" sz="2400" b="1" dirty="0">
                <a:solidFill>
                  <a:schemeClr val="folHlink"/>
                </a:solidFill>
                <a:sym typeface="Arial" charset="0"/>
              </a:rPr>
            </a:br>
            <a:r>
              <a:rPr lang="ru-RU" sz="2400" b="1" dirty="0">
                <a:solidFill>
                  <a:schemeClr val="folHlink"/>
                </a:solidFill>
                <a:sym typeface="Arial" charset="0"/>
              </a:rPr>
              <a:t>контент</a:t>
            </a:r>
          </a:p>
          <a:p>
            <a:pPr>
              <a:lnSpc>
                <a:spcPct val="85000"/>
              </a:lnSpc>
              <a:spcBef>
                <a:spcPct val="15000"/>
              </a:spcBef>
              <a:buSzPct val="100000"/>
            </a:pPr>
            <a:r>
              <a:rPr lang="ru-RU" dirty="0">
                <a:solidFill>
                  <a:srgbClr val="000000"/>
                </a:solidFill>
                <a:sym typeface="Arial" charset="0"/>
              </a:rPr>
              <a:t>Если дети используют Интернет без присмотра, они могут столкнуться </a:t>
            </a:r>
            <a:br>
              <a:rPr lang="ru-RU" dirty="0">
                <a:solidFill>
                  <a:srgbClr val="000000"/>
                </a:solidFill>
                <a:sym typeface="Arial" charset="0"/>
              </a:rPr>
            </a:br>
            <a:r>
              <a:rPr lang="ru-RU" dirty="0">
                <a:solidFill>
                  <a:srgbClr val="000000"/>
                </a:solidFill>
                <a:sym typeface="Arial" charset="0"/>
              </a:rPr>
              <a:t>с изображениями или информацией, от которой их желательно </a:t>
            </a: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оградить</a:t>
            </a:r>
            <a:endParaRPr lang="ru-RU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6152" name="Rectangle 25"/>
          <p:cNvSpPr>
            <a:spLocks noGrp="1" noChangeArrowheads="1"/>
          </p:cNvSpPr>
          <p:nvPr>
            <p:ph type="title"/>
          </p:nvPr>
        </p:nvSpPr>
        <p:spPr>
          <a:xfrm>
            <a:off x="1303337" y="260648"/>
            <a:ext cx="6934200" cy="1025525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sz="3600" dirty="0" smtClean="0">
                <a:solidFill>
                  <a:srgbClr val="FFFFFF"/>
                </a:solidFill>
                <a:sym typeface="Arial" charset="0"/>
              </a:rPr>
              <a:t>Основные угрозы безопасности пользователей в Интернете</a:t>
            </a:r>
          </a:p>
        </p:txBody>
      </p:sp>
      <p:grpSp>
        <p:nvGrpSpPr>
          <p:cNvPr id="6153" name="Group 43"/>
          <p:cNvGrpSpPr>
            <a:grpSpLocks/>
          </p:cNvGrpSpPr>
          <p:nvPr/>
        </p:nvGrpSpPr>
        <p:grpSpPr bwMode="auto">
          <a:xfrm>
            <a:off x="2591594" y="1318513"/>
            <a:ext cx="1252537" cy="1463675"/>
            <a:chOff x="1614" y="528"/>
            <a:chExt cx="789" cy="922"/>
          </a:xfrm>
        </p:grpSpPr>
        <p:pic>
          <p:nvPicPr>
            <p:cNvPr id="6164" name="Picture 38" descr="circ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14" y="696"/>
              <a:ext cx="750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5" name="Picture 40" descr="musi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770" y="528"/>
              <a:ext cx="633" cy="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154" name="Group 42"/>
          <p:cNvGrpSpPr>
            <a:grpSpLocks/>
          </p:cNvGrpSpPr>
          <p:nvPr/>
        </p:nvGrpSpPr>
        <p:grpSpPr bwMode="auto">
          <a:xfrm>
            <a:off x="4939506" y="1462881"/>
            <a:ext cx="1233488" cy="1244600"/>
            <a:chOff x="3270" y="2478"/>
            <a:chExt cx="777" cy="784"/>
          </a:xfrm>
        </p:grpSpPr>
        <p:pic>
          <p:nvPicPr>
            <p:cNvPr id="6162" name="Picture 41" descr="circ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0" y="2508"/>
              <a:ext cx="750" cy="7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3" name="Picture 39" descr="sto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99" y="2478"/>
              <a:ext cx="648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155" name="Picture 45" descr="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130" y="1690687"/>
            <a:ext cx="1190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6" name="Picture 47" descr="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74" y="5307036"/>
            <a:ext cx="1190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Picture 48" descr="cir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69175" y="3922713"/>
            <a:ext cx="11906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Picture 49" descr="donotdistur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88250" y="3805238"/>
            <a:ext cx="12287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50" descr="bull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9678" y="1478756"/>
            <a:ext cx="9429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52" descr="han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6151" y="5361011"/>
            <a:ext cx="828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655943" y="6483746"/>
            <a:ext cx="1989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Фильм 1</a:t>
            </a:r>
            <a:endParaRPr lang="ru-RU" sz="2000" b="1" dirty="0"/>
          </a:p>
        </p:txBody>
      </p:sp>
      <p:pic>
        <p:nvPicPr>
          <p:cNvPr id="23" name="Picture 2" descr="http://www.likar.info/pictures_ckfinder/images/vbvcbvcbvvcbnv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29" y="97462"/>
            <a:ext cx="1326526" cy="132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Стрелка вниз 23"/>
          <p:cNvSpPr/>
          <p:nvPr/>
        </p:nvSpPr>
        <p:spPr>
          <a:xfrm rot="19705169">
            <a:off x="1390095" y="751259"/>
            <a:ext cx="482343" cy="8678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1" name="Picture 39" descr="cir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565" y="1530350"/>
            <a:ext cx="118903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19" descr="plashka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775"/>
            <a:ext cx="9155113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0" descr="cir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4700" y="1708150"/>
            <a:ext cx="11890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6516216" y="2941638"/>
            <a:ext cx="2627784" cy="24514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400" b="1" dirty="0">
                <a:solidFill>
                  <a:schemeClr val="folHlink"/>
                </a:solidFill>
                <a:sym typeface="Arial" charset="0"/>
              </a:rPr>
              <a:t>Нежелательная почта</a:t>
            </a:r>
          </a:p>
          <a:p>
            <a:pPr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dirty="0">
                <a:solidFill>
                  <a:srgbClr val="000000"/>
                </a:solidFill>
                <a:sym typeface="Arial" charset="0"/>
              </a:rPr>
              <a:t>Нежелательные сообщения </a:t>
            </a: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электронной </a:t>
            </a:r>
            <a:r>
              <a:rPr lang="ru-RU" dirty="0">
                <a:solidFill>
                  <a:srgbClr val="000000"/>
                </a:solidFill>
                <a:sym typeface="Arial" charset="0"/>
              </a:rPr>
              <a:t>почты, </a:t>
            </a:r>
            <a:r>
              <a:rPr lang="ru-RU" dirty="0" smtClean="0">
                <a:solidFill>
                  <a:srgbClr val="000000"/>
                </a:solidFill>
                <a:sym typeface="Arial" charset="0"/>
              </a:rPr>
              <a:t>мгновенные </a:t>
            </a:r>
            <a:r>
              <a:rPr lang="ru-RU" dirty="0">
                <a:solidFill>
                  <a:srgbClr val="000000"/>
                </a:solidFill>
                <a:sym typeface="Arial" charset="0"/>
              </a:rPr>
              <a:t>сообщения </a:t>
            </a:r>
            <a:br>
              <a:rPr lang="ru-RU" dirty="0">
                <a:solidFill>
                  <a:srgbClr val="000000"/>
                </a:solidFill>
                <a:sym typeface="Arial" charset="0"/>
              </a:rPr>
            </a:br>
            <a:r>
              <a:rPr lang="ru-RU" dirty="0">
                <a:solidFill>
                  <a:srgbClr val="000000"/>
                </a:solidFill>
                <a:sym typeface="Arial" charset="0"/>
              </a:rPr>
              <a:t>и другие виды коммуникации</a:t>
            </a:r>
          </a:p>
        </p:txBody>
      </p:sp>
      <p:sp>
        <p:nvSpPr>
          <p:cNvPr id="7173" name="Text Box 16"/>
          <p:cNvSpPr txBox="1">
            <a:spLocks noChangeArrowheads="1"/>
          </p:cNvSpPr>
          <p:nvPr/>
        </p:nvSpPr>
        <p:spPr bwMode="auto">
          <a:xfrm>
            <a:off x="2159000" y="2414588"/>
            <a:ext cx="2692400" cy="26084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400" b="1" dirty="0" err="1">
                <a:solidFill>
                  <a:schemeClr val="folHlink"/>
                </a:solidFill>
                <a:sym typeface="Arial" charset="0"/>
              </a:rPr>
              <a:t>Фишинг</a:t>
            </a:r>
            <a:endParaRPr lang="ru-RU" sz="2400" b="1" dirty="0">
              <a:solidFill>
                <a:schemeClr val="folHlink"/>
              </a:solidFill>
              <a:sym typeface="Arial" charset="0"/>
            </a:endParaRPr>
          </a:p>
          <a:p>
            <a:pPr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dirty="0">
                <a:solidFill>
                  <a:srgbClr val="000000"/>
                </a:solidFill>
                <a:sym typeface="Arial" charset="0"/>
              </a:rPr>
              <a:t>Сообщения электрон-</a:t>
            </a:r>
            <a:br>
              <a:rPr lang="ru-RU" dirty="0">
                <a:solidFill>
                  <a:srgbClr val="000000"/>
                </a:solidFill>
                <a:sym typeface="Arial" charset="0"/>
              </a:rPr>
            </a:br>
            <a:r>
              <a:rPr lang="ru-RU" dirty="0">
                <a:solidFill>
                  <a:srgbClr val="000000"/>
                </a:solidFill>
                <a:sym typeface="Arial" charset="0"/>
              </a:rPr>
              <a:t>ной почты, отправленные преступниками, чтобы обманом вынудить вас посетить поддельные веб-узлы и предоставить личные сведения</a:t>
            </a:r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177657" y="3925094"/>
            <a:ext cx="2844800" cy="28438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400" b="1" dirty="0">
                <a:solidFill>
                  <a:schemeClr val="folHlink"/>
                </a:solidFill>
                <a:sym typeface="Arial" charset="0"/>
              </a:rPr>
              <a:t>Кража идентифика-ционных сведений</a:t>
            </a:r>
          </a:p>
          <a:p>
            <a:pPr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dirty="0">
                <a:solidFill>
                  <a:srgbClr val="000000"/>
                </a:solidFill>
                <a:sym typeface="Arial" charset="0"/>
              </a:rPr>
              <a:t>Преступление, связанное </a:t>
            </a:r>
            <a:br>
              <a:rPr lang="ru-RU" dirty="0">
                <a:solidFill>
                  <a:srgbClr val="000000"/>
                </a:solidFill>
                <a:sym typeface="Arial" charset="0"/>
              </a:rPr>
            </a:br>
            <a:r>
              <a:rPr lang="ru-RU" dirty="0">
                <a:solidFill>
                  <a:srgbClr val="000000"/>
                </a:solidFill>
                <a:sym typeface="Arial" charset="0"/>
              </a:rPr>
              <a:t>с похищением личных сведений и получением доступа к наличным деньгам или кредиту</a:t>
            </a:r>
          </a:p>
        </p:txBody>
      </p:sp>
      <p:sp>
        <p:nvSpPr>
          <p:cNvPr id="7175" name="Text Box 19"/>
          <p:cNvSpPr txBox="1">
            <a:spLocks noChangeArrowheads="1"/>
          </p:cNvSpPr>
          <p:nvPr/>
        </p:nvSpPr>
        <p:spPr bwMode="auto">
          <a:xfrm>
            <a:off x="3508375" y="4970463"/>
            <a:ext cx="3238500" cy="14311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sz="2400" b="1" dirty="0">
                <a:solidFill>
                  <a:schemeClr val="folHlink"/>
                </a:solidFill>
                <a:sym typeface="Arial" charset="0"/>
              </a:rPr>
              <a:t>Мистификация</a:t>
            </a:r>
          </a:p>
          <a:p>
            <a:pPr>
              <a:lnSpc>
                <a:spcPct val="85000"/>
              </a:lnSpc>
              <a:spcBef>
                <a:spcPct val="30000"/>
              </a:spcBef>
              <a:buSzPct val="100000"/>
            </a:pPr>
            <a:r>
              <a:rPr lang="ru-RU" dirty="0">
                <a:solidFill>
                  <a:srgbClr val="000000"/>
                </a:solidFill>
                <a:sym typeface="Arial" charset="0"/>
              </a:rPr>
              <a:t>Сообщения электронной почты, отправленные, чтобы обманом вынудить пользователя отдать деньги</a:t>
            </a:r>
          </a:p>
        </p:txBody>
      </p:sp>
      <p:sp>
        <p:nvSpPr>
          <p:cNvPr id="7176" name="Rectangle 23"/>
          <p:cNvSpPr>
            <a:spLocks noGrp="1" noChangeArrowheads="1"/>
          </p:cNvSpPr>
          <p:nvPr>
            <p:ph type="title"/>
          </p:nvPr>
        </p:nvSpPr>
        <p:spPr>
          <a:xfrm>
            <a:off x="1586706" y="488156"/>
            <a:ext cx="6116637" cy="1079500"/>
          </a:xfrm>
        </p:spPr>
        <p:txBody>
          <a:bodyPr/>
          <a:lstStyle/>
          <a:p>
            <a:r>
              <a:rPr lang="ru-RU" sz="3600" dirty="0" smtClean="0">
                <a:solidFill>
                  <a:srgbClr val="FFFFFF"/>
                </a:solidFill>
                <a:sym typeface="Arial" charset="0"/>
              </a:rPr>
              <a:t>Основные угрозы личной безопасности в Интернете</a:t>
            </a:r>
          </a:p>
        </p:txBody>
      </p:sp>
      <p:pic>
        <p:nvPicPr>
          <p:cNvPr id="7177" name="Picture 29" descr="malicious ema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1530350"/>
            <a:ext cx="1200150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33" descr="cir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993" y="2414588"/>
            <a:ext cx="11890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38" descr="cir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6025" y="3862388"/>
            <a:ext cx="1189038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37" descr="w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02238" y="3252788"/>
            <a:ext cx="11049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35" descr="thie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334419"/>
            <a:ext cx="12493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36" descr="pol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35387" y="1530350"/>
            <a:ext cx="1116013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969806" y="6317474"/>
            <a:ext cx="1989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Фильм 2</a:t>
            </a:r>
            <a:endParaRPr lang="ru-RU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6|4.1|3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CA6ABF0D40A7244ABCA51D43BE5D9A7" ma:contentTypeVersion="1" ma:contentTypeDescription="Создание документа." ma:contentTypeScope="" ma:versionID="eda92dc3d655b6a5f35eef1d49fd50a9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6433b2bd21717ea862bba6e2ab66b05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outs:outSpaceData xmlns:outs="http://schemas.microsoft.com/office/2009/outspace/metadata">
  <outs:relatedDates>
    <outs:relatedDate>
      <outs:type>3</outs:type>
      <outs:displayName>Last Modified</outs:displayName>
      <outs:dateTime>2009-10-07T17:05:47Z</outs:dateTime>
      <outs:isPinned>true</outs:isPinned>
    </outs:relatedDate>
    <outs:relatedDate>
      <outs:type>2</outs:type>
      <outs:displayName>Created</outs:displayName>
      <outs:dateTime>2009-04-04T14:52:01Z</outs:dateTime>
      <outs:isPinned>true</outs:isPinned>
    </outs:relatedDate>
    <outs:relatedDate>
      <outs:type>4</outs:type>
      <outs:displayName>Last Printed</outs:displayName>
      <outs:dateTime/>
      <outs:isPinned>true</outs:isPinned>
    </outs:relatedDate>
  </outs:relatedDates>
  <outs:relatedDocuments>
    <outs:relatedDocument>
      <outs:type>2</outs:type>
      <outs:displayName>Other documents in current folder</outs:displayName>
      <outs:uri/>
      <outs:isPinned>true</outs:isPinned>
    </outs:relatedDocument>
  </outs:relatedDocuments>
  <outs:relatedPeople>
    <outs:relatedPeopleItem>
      <outs:category>Author</outs:category>
      <outs:people>
        <outs:relatedPerson>
          <outs:displayName>Denis</outs:displayName>
          <outs:accountName/>
        </outs:relatedPerson>
      </outs:people>
      <outs:source>0</outs:source>
      <outs:isPinned>true</outs:isPinned>
    </outs:relatedPeopleItem>
    <outs:relatedPeopleItem>
      <outs:category>Last modified by</outs:category>
      <outs:people>
        <outs:relatedPerson>
          <outs:displayName>alexyash</outs:displayName>
          <outs:accountName/>
        </outs:relatedPerson>
      </outs:people>
      <outs:source>0</outs:source>
      <outs:isPinned>true</outs:isPinned>
    </outs:relatedPeopleItem>
    <outs:relatedPeopleItem>
      <outs:category>Manager</outs:category>
      <outs:people/>
      <outs:source>0</outs:source>
      <outs:isPinned>false</outs:isPinned>
    </outs:relatedPeopleItem>
  </outs:relatedPeople>
  <propertyMetadataList xmlns="http://schemas.microsoft.com/office/2009/outspace/metadata">
    <propertyMetadata>
      <type>0</type>
      <propertyId>2228224</propertyId>
      <propertyName/>
      <isPinned>true</isPinned>
    </propertyMetadata>
    <propertyMetadata>
      <type>0</type>
      <propertyId>1114115</propertyId>
      <propertyName/>
      <isPinned>true</isPinned>
    </propertyMetadata>
    <propertyMetadata>
      <type>0</type>
      <propertyId>1114117</propertyId>
      <propertyName/>
      <isPinned>true</isPinned>
    </propertyMetadata>
    <propertyMetadata>
      <type>0</type>
      <propertyId>589825</propertyId>
      <propertyName/>
      <isPinned>false</isPinned>
    </propertyMetadata>
    <propertyMetadata>
      <type>0</type>
      <propertyId>1114116</propertyId>
      <propertyName/>
      <isPinned>false</isPinned>
    </propertyMetadata>
    <propertyMetadata>
      <type>0</type>
      <propertyId>14</propertyId>
      <propertyName/>
      <isPinned>true</isPinned>
    </propertyMetadata>
    <propertyMetadata>
      <type>0</type>
      <propertyId>8</propertyId>
      <propertyName/>
      <isPinned>true</isPinned>
    </propertyMetadata>
    <propertyMetadata>
      <type>0</type>
      <propertyId>6</propertyId>
      <propertyName/>
      <isPinned>false</isPinned>
    </propertyMetadata>
    <propertyMetadata>
      <type>0</type>
      <propertyId>1114118</propertyId>
      <propertyName/>
      <isPinned>false</isPinned>
    </propertyMetadata>
    <propertyMetadata>
      <type>0</type>
      <propertyId>1179649</propertyId>
      <propertyName/>
      <isPinned>false</isPinned>
    </propertyMetadata>
    <propertyMetadata>
      <type>0</type>
      <propertyId>655365</propertyId>
      <propertyName/>
      <isPinned>false</isPinned>
    </propertyMetadata>
    <propertyMetadata>
      <type>0</type>
      <propertyId>1</propertyId>
      <propertyName/>
      <isPinned>false</isPinned>
    </propertyMetadata>
    <propertyMetadata>
      <type>0</type>
      <propertyId>0</propertyId>
      <propertyName/>
      <isPinned>true</isPinned>
    </propertyMetadata>
    <propertyMetadata>
      <type>0</type>
      <propertyId>13</propertyId>
      <propertyName/>
      <isPinned>false</isPinned>
    </propertyMetadata>
    <propertyMetadata>
      <type>0</type>
      <propertyId>1179653</propertyId>
      <propertyName/>
      <isPinned>false</isPinned>
    </propertyMetadata>
    <propertyMetadata>
      <type>0</type>
      <propertyId>22</propertyId>
      <propertyName/>
      <isPinned>false</isPinned>
    </propertyMetadata>
  </propertyMetadataList>
  <outs:corruptMetadataWasLost/>
</outs:outSpaceData>
</file>

<file path=customXml/item4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58AB43C-A24C-4995-8DE7-E334037B81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B6FE22ED-2311-4B26-9175-9A09C0DBE9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CBE18B-7636-4D7B-B12E-52578BA01951}">
  <ds:schemaRefs>
    <ds:schemaRef ds:uri="http://schemas.microsoft.com/office/2009/outspace/metadata"/>
  </ds:schemaRefs>
</ds:datastoreItem>
</file>

<file path=customXml/itemProps4.xml><?xml version="1.0" encoding="utf-8"?>
<ds:datastoreItem xmlns:ds="http://schemas.openxmlformats.org/officeDocument/2006/customXml" ds:itemID="{0E2A7E0A-A65F-47A3-B06A-D1CD2E3B55E3}">
  <ds:schemaRefs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</TotalTime>
  <Words>6698</Words>
  <Application>Microsoft Office PowerPoint</Application>
  <PresentationFormat>Экран (4:3)</PresentationFormat>
  <Paragraphs>566</Paragraphs>
  <Slides>55</Slides>
  <Notes>29</Notes>
  <HiddenSlides>3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Презентация PowerPoint</vt:lpstr>
      <vt:lpstr>Презентация PowerPoint</vt:lpstr>
      <vt:lpstr>Интернет — мир широких возможностей</vt:lpstr>
      <vt:lpstr>Информационная безопасность </vt:lpstr>
      <vt:lpstr>2 направления обеспечения безопасности</vt:lpstr>
      <vt:lpstr>Защита и безопасность  в Интернете </vt:lpstr>
      <vt:lpstr>Основные угрозы безопасности компьютера</vt:lpstr>
      <vt:lpstr>Основные угрозы безопасности пользователей в Интернете</vt:lpstr>
      <vt:lpstr>Основные угрозы личной безопасности в Интернете</vt:lpstr>
      <vt:lpstr>Что вы можете предпринять</vt:lpstr>
      <vt:lpstr>Включите интернет-брандмауэр Windows</vt:lpstr>
      <vt:lpstr>Используйте автоматическое обновление для загрузки новейших обновлений программного обеспечения</vt:lpstr>
      <vt:lpstr>Установите и регулярно обновляйте антивирусное программное обеспечение</vt:lpstr>
      <vt:lpstr>Установите и регулярно обновляйте антишпионское программное обеспечение</vt:lpstr>
      <vt:lpstr>Другие способы защиты  компьютера</vt:lpstr>
      <vt:lpstr>Архивируйте свои файлы</vt:lpstr>
      <vt:lpstr>Думайте, прежде чем щелкать по ссылке</vt:lpstr>
      <vt:lpstr>Изучайте заявления  о конфиденциальности</vt:lpstr>
      <vt:lpstr>Закрывайте всплывающие окна только щелчком по красной кнопке (Х)</vt:lpstr>
      <vt:lpstr>Действия, которые помогут защитить  вашу семью</vt:lpstr>
      <vt:lpstr>Обсудите с детьми  опасности Интернета</vt:lpstr>
      <vt:lpstr>Обсудите с детьми  опасности Интернета</vt:lpstr>
      <vt:lpstr>Уделите внимание тому, чем  дети занимаются в Интернете</vt:lpstr>
      <vt:lpstr>Держите личные сведения в секрете</vt:lpstr>
      <vt:lpstr>Установите четкие правила использования Интернета</vt:lpstr>
      <vt:lpstr>Используйте программы для обеспечения семейной безопасности</vt:lpstr>
      <vt:lpstr>Используйте программы для обеспечения семейной безопасности</vt:lpstr>
      <vt:lpstr>Презентация PowerPoint</vt:lpstr>
      <vt:lpstr>Выработайте линию поведения в Интернете, снижающую риски для вашей безопасности</vt:lpstr>
      <vt:lpstr>Презентация PowerPoint</vt:lpstr>
      <vt:lpstr>Осторожно обращайтесь  с личными сведениями</vt:lpstr>
      <vt:lpstr>Пользуйтесь технологиями антифишинга и защиты от нежелательной почты</vt:lpstr>
      <vt:lpstr>Презентация PowerPoint</vt:lpstr>
      <vt:lpstr>Если Ваши идентификационные сведения похищены</vt:lpstr>
      <vt:lpstr>Презентация PowerPoint</vt:lpstr>
      <vt:lpstr>Интерактивный курс «Основы безопасности детей и молодежи в Интернете»</vt:lpstr>
      <vt:lpstr>Центр информационной безопасности Microsoft</vt:lpstr>
      <vt:lpstr>Учебный курс «Авторские права в цифровом пространстве»</vt:lpstr>
      <vt:lpstr>Презентация PowerPoint</vt:lpstr>
      <vt:lpstr>1. КУРСЫ ПОВЫШЕНИЯ КВАЛИФИКАЦИИ</vt:lpstr>
      <vt:lpstr>1. Интерактивная страница «информационная безопасность образовательного учреждения»</vt:lpstr>
      <vt:lpstr>2. Сетевой проект для педагогов «безопасный мир – детям!»</vt:lpstr>
      <vt:lpstr>2. Сетевой проект для педагогов «безопасный мир – детям!»</vt:lpstr>
      <vt:lpstr>Презентация PowerPoint</vt:lpstr>
      <vt:lpstr>Аннотированный каталог интернет-ресурсов по теме информационной безопасности детей</vt:lpstr>
      <vt:lpstr>Презентация PowerPoint</vt:lpstr>
      <vt:lpstr>Презентация PowerPoint</vt:lpstr>
      <vt:lpstr>Пакет  методических рекомендаций по различным темам</vt:lpstr>
      <vt:lpstr>Презентация PowerPoint</vt:lpstr>
      <vt:lpstr>Презентация PowerPoint</vt:lpstr>
      <vt:lpstr>Презентация PowerPoint</vt:lpstr>
      <vt:lpstr>Организация безопасности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Denis</dc:creator>
  <cp:lastModifiedBy>Viro</cp:lastModifiedBy>
  <cp:revision>441</cp:revision>
  <dcterms:created xsi:type="dcterms:W3CDTF">2009-04-04T14:52:01Z</dcterms:created>
  <dcterms:modified xsi:type="dcterms:W3CDTF">2015-02-27T08:52:47Z</dcterms:modified>
</cp:coreProperties>
</file>